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78" r:id="rId5"/>
  </p:sldMasterIdLst>
  <p:notesMasterIdLst>
    <p:notesMasterId r:id="rId66"/>
  </p:notesMasterIdLst>
  <p:sldIdLst>
    <p:sldId id="256" r:id="rId6"/>
    <p:sldId id="257" r:id="rId7"/>
    <p:sldId id="258" r:id="rId8"/>
    <p:sldId id="259" r:id="rId9"/>
    <p:sldId id="289" r:id="rId10"/>
    <p:sldId id="291" r:id="rId11"/>
    <p:sldId id="339" r:id="rId12"/>
    <p:sldId id="302" r:id="rId13"/>
    <p:sldId id="292" r:id="rId14"/>
    <p:sldId id="295" r:id="rId15"/>
    <p:sldId id="322" r:id="rId16"/>
    <p:sldId id="351" r:id="rId17"/>
    <p:sldId id="297" r:id="rId18"/>
    <p:sldId id="298" r:id="rId19"/>
    <p:sldId id="337" r:id="rId20"/>
    <p:sldId id="336" r:id="rId21"/>
    <p:sldId id="299" r:id="rId22"/>
    <p:sldId id="304" r:id="rId23"/>
    <p:sldId id="305" r:id="rId24"/>
    <p:sldId id="309" r:id="rId25"/>
    <p:sldId id="324" r:id="rId26"/>
    <p:sldId id="310" r:id="rId27"/>
    <p:sldId id="325" r:id="rId28"/>
    <p:sldId id="326" r:id="rId29"/>
    <p:sldId id="311" r:id="rId30"/>
    <p:sldId id="327" r:id="rId31"/>
    <p:sldId id="328" r:id="rId32"/>
    <p:sldId id="312" r:id="rId33"/>
    <p:sldId id="329" r:id="rId34"/>
    <p:sldId id="330" r:id="rId35"/>
    <p:sldId id="313" r:id="rId36"/>
    <p:sldId id="331" r:id="rId37"/>
    <p:sldId id="332" r:id="rId38"/>
    <p:sldId id="333" r:id="rId39"/>
    <p:sldId id="334" r:id="rId40"/>
    <p:sldId id="335" r:id="rId41"/>
    <p:sldId id="314" r:id="rId42"/>
    <p:sldId id="306" r:id="rId43"/>
    <p:sldId id="307" r:id="rId44"/>
    <p:sldId id="315" r:id="rId45"/>
    <p:sldId id="319" r:id="rId46"/>
    <p:sldId id="323" r:id="rId47"/>
    <p:sldId id="316" r:id="rId48"/>
    <p:sldId id="350" r:id="rId49"/>
    <p:sldId id="338" r:id="rId50"/>
    <p:sldId id="317" r:id="rId51"/>
    <p:sldId id="318" r:id="rId52"/>
    <p:sldId id="320" r:id="rId53"/>
    <p:sldId id="352" r:id="rId54"/>
    <p:sldId id="341" r:id="rId55"/>
    <p:sldId id="342" r:id="rId56"/>
    <p:sldId id="355" r:id="rId57"/>
    <p:sldId id="343" r:id="rId58"/>
    <p:sldId id="344" r:id="rId59"/>
    <p:sldId id="345" r:id="rId60"/>
    <p:sldId id="346" r:id="rId61"/>
    <p:sldId id="347" r:id="rId62"/>
    <p:sldId id="348" r:id="rId63"/>
    <p:sldId id="354" r:id="rId64"/>
    <p:sldId id="288" r:id="rId65"/>
  </p:sldIdLst>
  <p:sldSz cx="12192000" cy="6858000"/>
  <p:notesSz cx="7559675" cy="106918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6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46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46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46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46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46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B9468804-2AE7-4350-9EF6-4916E21B7D2C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75046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B9468804-2AE7-4350-9EF6-4916E21B7D2C}" type="slidenum">
              <a:rPr lang="en-US" sz="1400" b="0" strike="noStrike" spc="-1" smtClean="0">
                <a:latin typeface="Times New Roman"/>
              </a:rPr>
              <a:t>1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873220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B9468804-2AE7-4350-9EF6-4916E21B7D2C}" type="slidenum">
              <a:rPr lang="en-US" sz="1400" b="0" strike="noStrike" spc="-1" smtClean="0">
                <a:latin typeface="Times New Roman"/>
              </a:rPr>
              <a:t>15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41037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B9468804-2AE7-4350-9EF6-4916E21B7D2C}" type="slidenum">
              <a:rPr lang="en-US" sz="1400" b="0" strike="noStrike" spc="-1" smtClean="0">
                <a:latin typeface="Times New Roman"/>
              </a:rPr>
              <a:t>16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539313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B9468804-2AE7-4350-9EF6-4916E21B7D2C}" type="slidenum">
              <a:rPr lang="en-US" sz="1400" b="0" strike="noStrike" spc="-1" smtClean="0">
                <a:latin typeface="Times New Roman"/>
              </a:rPr>
              <a:t>25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073123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B9468804-2AE7-4350-9EF6-4916E21B7D2C}" type="slidenum">
              <a:rPr lang="en-US" sz="1400" b="0" strike="noStrike" spc="-1" smtClean="0">
                <a:latin typeface="Times New Roman"/>
              </a:rPr>
              <a:t>26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2537446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B9468804-2AE7-4350-9EF6-4916E21B7D2C}" type="slidenum">
              <a:rPr lang="en-US" sz="1400" b="0" strike="noStrike" spc="-1" smtClean="0">
                <a:latin typeface="Times New Roman"/>
              </a:rPr>
              <a:t>27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98301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B9468804-2AE7-4350-9EF6-4916E21B7D2C}" type="slidenum">
              <a:rPr lang="en-US" sz="1400" b="0" strike="noStrike" spc="-1" smtClean="0">
                <a:latin typeface="Times New Roman"/>
              </a:rPr>
              <a:t>35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2820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B9468804-2AE7-4350-9EF6-4916E21B7D2C}" type="slidenum">
              <a:rPr lang="en-US" sz="1400" b="0" strike="noStrike" spc="-1" smtClean="0">
                <a:latin typeface="Times New Roman"/>
              </a:rPr>
              <a:t>47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306200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idx="10"/>
          </p:nvPr>
        </p:nvSpPr>
        <p:spPr/>
        <p:txBody>
          <a:bodyPr/>
          <a:lstStyle/>
          <a:p>
            <a:pPr algn="r"/>
            <a:fld id="{B9468804-2AE7-4350-9EF6-4916E21B7D2C}" type="slidenum">
              <a:rPr lang="en-US" sz="1400" b="0" strike="noStrike" spc="-1" smtClean="0">
                <a:latin typeface="Times New Roman"/>
              </a:rPr>
              <a:t>58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419427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5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stomShape 1"/>
          <p:cNvSpPr/>
          <p:nvPr/>
        </p:nvSpPr>
        <p:spPr>
          <a:xfrm>
            <a:off x="0" y="0"/>
            <a:ext cx="10459440" cy="8604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CustomShape 2"/>
          <p:cNvSpPr/>
          <p:nvPr/>
        </p:nvSpPr>
        <p:spPr>
          <a:xfrm>
            <a:off x="6095880" y="6108840"/>
            <a:ext cx="6086520" cy="73980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CustomShape 3"/>
          <p:cNvSpPr/>
          <p:nvPr/>
        </p:nvSpPr>
        <p:spPr>
          <a:xfrm>
            <a:off x="-6480" y="5349960"/>
            <a:ext cx="8277480" cy="1501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16" y="0"/>
                </a:moveTo>
                <a:lnTo>
                  <a:pt x="15972" y="0"/>
                </a:lnTo>
                <a:lnTo>
                  <a:pt x="21600" y="21600"/>
                </a:lnTo>
                <a:lnTo>
                  <a:pt x="0" y="21509"/>
                </a:lnTo>
                <a:cubicBezTo>
                  <a:pt x="5" y="14339"/>
                  <a:pt x="11" y="7169"/>
                  <a:pt x="16" y="0"/>
                </a:cubicBezTo>
                <a:close/>
              </a:path>
            </a:pathLst>
          </a:custGeom>
          <a:solidFill>
            <a:srgbClr val="0171C4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CustomShape 4"/>
          <p:cNvSpPr/>
          <p:nvPr/>
        </p:nvSpPr>
        <p:spPr>
          <a:xfrm>
            <a:off x="10121760" y="0"/>
            <a:ext cx="2060640" cy="8161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7743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171C4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" name="图片"/>
          <p:cNvPicPr/>
          <p:nvPr/>
        </p:nvPicPr>
        <p:blipFill>
          <a:blip r:embed="rId14"/>
          <a:stretch/>
        </p:blipFill>
        <p:spPr>
          <a:xfrm>
            <a:off x="11065680" y="34560"/>
            <a:ext cx="744840" cy="747000"/>
          </a:xfrm>
          <a:prstGeom prst="rect">
            <a:avLst/>
          </a:prstGeom>
          <a:ln w="9360">
            <a:noFill/>
          </a:ln>
        </p:spPr>
      </p:pic>
      <p:sp>
        <p:nvSpPr>
          <p:cNvPr id="5" name="CustomShape 5"/>
          <p:cNvSpPr/>
          <p:nvPr/>
        </p:nvSpPr>
        <p:spPr>
          <a:xfrm>
            <a:off x="127080" y="5718600"/>
            <a:ext cx="130320" cy="950040"/>
          </a:xfrm>
          <a:prstGeom prst="rect">
            <a:avLst/>
          </a:prstGeom>
          <a:solidFill>
            <a:schemeClr val="bg1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72000"/>
            <a:ext cx="1086480" cy="90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198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CustomShape 2"/>
          <p:cNvSpPr/>
          <p:nvPr/>
        </p:nvSpPr>
        <p:spPr>
          <a:xfrm>
            <a:off x="0" y="0"/>
            <a:ext cx="12182760" cy="6264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CustomShape 3"/>
          <p:cNvSpPr/>
          <p:nvPr/>
        </p:nvSpPr>
        <p:spPr>
          <a:xfrm>
            <a:off x="0" y="6786000"/>
            <a:ext cx="12182760" cy="6264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7" name="图片"/>
          <p:cNvPicPr/>
          <p:nvPr/>
        </p:nvPicPr>
        <p:blipFill>
          <a:blip r:embed="rId14"/>
          <a:stretch/>
        </p:blipFill>
        <p:spPr>
          <a:xfrm>
            <a:off x="136800" y="238680"/>
            <a:ext cx="519120" cy="520560"/>
          </a:xfrm>
          <a:prstGeom prst="rect">
            <a:avLst/>
          </a:prstGeom>
          <a:ln w="9360">
            <a:noFill/>
          </a:ln>
        </p:spPr>
      </p:pic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0"/>
            <a:ext cx="6803640" cy="6848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72000"/>
            <a:ext cx="1086480" cy="9050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198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6" name="CustomShape 2"/>
          <p:cNvSpPr/>
          <p:nvPr/>
        </p:nvSpPr>
        <p:spPr>
          <a:xfrm>
            <a:off x="0" y="0"/>
            <a:ext cx="12182760" cy="6264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7" name="CustomShape 3"/>
          <p:cNvSpPr/>
          <p:nvPr/>
        </p:nvSpPr>
        <p:spPr>
          <a:xfrm>
            <a:off x="0" y="6786000"/>
            <a:ext cx="12182760" cy="6264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28" name="图片"/>
          <p:cNvPicPr/>
          <p:nvPr/>
        </p:nvPicPr>
        <p:blipFill>
          <a:blip r:embed="rId14"/>
          <a:stretch/>
        </p:blipFill>
        <p:spPr>
          <a:xfrm>
            <a:off x="136800" y="238680"/>
            <a:ext cx="519120" cy="520560"/>
          </a:xfrm>
          <a:prstGeom prst="rect">
            <a:avLst/>
          </a:prstGeom>
          <a:ln w="9360">
            <a:noFill/>
          </a:ln>
        </p:spPr>
      </p:pic>
      <p:sp>
        <p:nvSpPr>
          <p:cNvPr id="12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2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470959" y="5889780"/>
            <a:ext cx="6346080" cy="791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A Brief Introduction of Multiple Object Tracking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8153280" y="6285600"/>
            <a:ext cx="3956760" cy="4971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lang="en-US" sz="2400" b="0" strike="noStrike" spc="-1" dirty="0" err="1">
                <a:solidFill>
                  <a:srgbClr val="FFFFFF"/>
                </a:solidFill>
                <a:latin typeface="微软雅黑"/>
                <a:ea typeface="微软雅黑"/>
              </a:rPr>
              <a:t>赵梓豪</a:t>
            </a:r>
            <a:r>
              <a:rPr lang="en-US" sz="24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r>
              <a:rPr lang="en-US" sz="2400" b="0" strike="noStrike" spc="-1" smtClean="0">
                <a:solidFill>
                  <a:srgbClr val="FFFFFF"/>
                </a:solidFill>
                <a:latin typeface="微软雅黑"/>
                <a:ea typeface="微软雅黑"/>
              </a:rPr>
              <a:t>2019.2.28</a:t>
            </a:r>
            <a:endParaRPr lang="en-US" sz="24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380473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2.1 </a:t>
            </a:r>
            <a:r>
              <a:rPr lang="en-US" altLang="zh-CN" sz="3600" b="1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Model-free </a:t>
            </a:r>
            <a:r>
              <a:rPr lang="en-US" altLang="zh-CN" sz="3600" b="1" spc="-1" dirty="0">
                <a:solidFill>
                  <a:srgbClr val="000000"/>
                </a:solidFill>
                <a:latin typeface="微软雅黑"/>
                <a:ea typeface="微软雅黑"/>
              </a:rPr>
              <a:t>Method</a:t>
            </a:r>
          </a:p>
          <a:p>
            <a:pPr>
              <a:lnSpc>
                <a:spcPct val="90000"/>
              </a:lnSpc>
            </a:pP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/>
          </p:nvPr>
        </p:nvSpPr>
        <p:spPr>
          <a:xfrm>
            <a:off x="457221" y="2218629"/>
            <a:ext cx="6340186" cy="2269475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smtClean="0"/>
              <a:t>Main idea</a:t>
            </a:r>
            <a:r>
              <a:rPr lang="en-US" altLang="zh-CN" sz="2800" dirty="0" smtClean="0"/>
              <a:t>: Given detections from the first frame, track these detections in the whole sequence.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14" y="1372766"/>
            <a:ext cx="4406403" cy="4169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69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380473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2.2 </a:t>
            </a:r>
            <a:r>
              <a:rPr lang="en-US" altLang="zh-CN" sz="3600" b="1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Tracking-by-Detection Method</a:t>
            </a:r>
            <a:endParaRPr lang="en-US" altLang="zh-CN" sz="3600" b="1" spc="-1" dirty="0">
              <a:solidFill>
                <a:srgbClr val="000000"/>
              </a:solidFill>
              <a:latin typeface="微软雅黑"/>
              <a:ea typeface="微软雅黑"/>
            </a:endParaRPr>
          </a:p>
          <a:p>
            <a:pPr>
              <a:lnSpc>
                <a:spcPct val="90000"/>
              </a:lnSpc>
            </a:pPr>
            <a:endParaRPr lang="en-US" sz="3600" b="0" strike="noStrike" spc="-1" dirty="0">
              <a:latin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0440" y="1402829"/>
            <a:ext cx="5587846" cy="488936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2539" y="2323634"/>
            <a:ext cx="6863509" cy="18785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3200" dirty="0"/>
              <a:t>Offline Learning 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3200" dirty="0"/>
              <a:t>Online Learning 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3200" dirty="0"/>
              <a:t>Near-online Learning</a:t>
            </a:r>
          </a:p>
        </p:txBody>
      </p:sp>
    </p:spTree>
    <p:extLst>
      <p:ext uri="{BB962C8B-B14F-4D97-AF65-F5344CB8AC3E}">
        <p14:creationId xmlns:p14="http://schemas.microsoft.com/office/powerpoint/2010/main" val="464011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pc="-1" dirty="0">
                <a:solidFill>
                  <a:srgbClr val="000000"/>
                </a:solidFill>
                <a:latin typeface="微软雅黑"/>
                <a:ea typeface="微软雅黑"/>
              </a:rPr>
              <a:t>2.2 Tracking-by-Detection Method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627" y="1749157"/>
            <a:ext cx="9191625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9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380473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2.2.1 </a:t>
            </a:r>
            <a:r>
              <a:rPr lang="en-US" altLang="zh-CN" sz="3600" b="1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Offline Learning</a:t>
            </a:r>
          </a:p>
          <a:p>
            <a:pPr>
              <a:lnSpc>
                <a:spcPct val="90000"/>
              </a:lnSpc>
            </a:pP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/>
          </p:nvPr>
        </p:nvSpPr>
        <p:spPr>
          <a:xfrm>
            <a:off x="954449" y="1520328"/>
            <a:ext cx="10390231" cy="4263527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smtClean="0"/>
              <a:t>Main idea</a:t>
            </a:r>
            <a:r>
              <a:rPr lang="en-US" altLang="zh-CN" sz="2800" dirty="0" smtClean="0"/>
              <a:t>: Utilize </a:t>
            </a:r>
            <a:r>
              <a:rPr lang="en-US" altLang="zh-CN" sz="2800" dirty="0" smtClean="0">
                <a:solidFill>
                  <a:srgbClr val="FF0000"/>
                </a:solidFill>
              </a:rPr>
              <a:t>the detections from all frames </a:t>
            </a:r>
            <a:r>
              <a:rPr lang="en-US" altLang="zh-CN" sz="2800" dirty="0" smtClean="0"/>
              <a:t>through the entire sequence, followed by </a:t>
            </a:r>
            <a:r>
              <a:rPr lang="en-US" altLang="zh-CN" sz="2800" dirty="0" smtClean="0">
                <a:solidFill>
                  <a:srgbClr val="FF0000"/>
                </a:solidFill>
              </a:rPr>
              <a:t>a global optimization</a:t>
            </a:r>
            <a:r>
              <a:rPr lang="en-US" altLang="zh-CN" sz="2800" dirty="0" smtClean="0"/>
              <a:t>.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endParaRPr lang="en-US" altLang="zh-CN" sz="2800" dirty="0" smtClean="0"/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Iteration Method </a:t>
            </a:r>
            <a:endParaRPr lang="en-US" altLang="zh-CN" sz="2800" dirty="0"/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 smtClean="0"/>
              <a:t>Main idea</a:t>
            </a:r>
            <a:r>
              <a:rPr lang="en-US" altLang="zh-CN" sz="2800" dirty="0" smtClean="0"/>
              <a:t>: generate </a:t>
            </a:r>
            <a:r>
              <a:rPr lang="en-US" altLang="zh-CN" sz="2800" dirty="0" err="1" smtClean="0"/>
              <a:t>tracklets</a:t>
            </a:r>
            <a:r>
              <a:rPr lang="en-US" altLang="zh-CN" sz="2800" dirty="0" smtClean="0"/>
              <a:t> as input, and merge short </a:t>
            </a:r>
            <a:r>
              <a:rPr lang="en-US" altLang="zh-CN" sz="2800" dirty="0" err="1" smtClean="0"/>
              <a:t>tracklets</a:t>
            </a:r>
            <a:r>
              <a:rPr lang="en-US" altLang="zh-CN" sz="2800" dirty="0" smtClean="0"/>
              <a:t> into long trajectories iteratively.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Graph Optimization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b="1" dirty="0" smtClean="0"/>
              <a:t>Main idea</a:t>
            </a:r>
            <a:r>
              <a:rPr lang="en-US" altLang="zh-CN" sz="2800" dirty="0" smtClean="0"/>
              <a:t>: Construct a graph for the objective function optimization</a:t>
            </a:r>
            <a:r>
              <a:rPr lang="en-US" altLang="zh-CN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0714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380473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2.2.2 </a:t>
            </a:r>
            <a:r>
              <a:rPr lang="en-US" altLang="zh-CN" sz="3600" b="1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Online Learning</a:t>
            </a:r>
          </a:p>
          <a:p>
            <a:pPr>
              <a:lnSpc>
                <a:spcPct val="90000"/>
              </a:lnSpc>
            </a:pP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/>
          </p:nvPr>
        </p:nvSpPr>
        <p:spPr>
          <a:xfrm>
            <a:off x="802906" y="1153311"/>
            <a:ext cx="10390231" cy="2812762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b="1" dirty="0" smtClean="0"/>
              <a:t>Main idea</a:t>
            </a:r>
            <a:r>
              <a:rPr lang="en-US" altLang="zh-CN" sz="2800" dirty="0" smtClean="0"/>
              <a:t>:</a:t>
            </a:r>
            <a:r>
              <a:rPr lang="en-US" altLang="zh-CN" sz="2800" b="1" dirty="0" smtClean="0"/>
              <a:t> </a:t>
            </a:r>
            <a:r>
              <a:rPr lang="en-US" altLang="zh-CN" sz="2800" dirty="0" smtClean="0"/>
              <a:t>Utilize </a:t>
            </a:r>
            <a:r>
              <a:rPr lang="en-US" altLang="zh-CN" sz="2800" dirty="0" smtClean="0">
                <a:solidFill>
                  <a:srgbClr val="FF0000"/>
                </a:solidFill>
              </a:rPr>
              <a:t>the detections from the current frame </a:t>
            </a:r>
            <a:r>
              <a:rPr lang="en-US" altLang="zh-CN" sz="2800" dirty="0" smtClean="0"/>
              <a:t>and associate them with trajectories in previous frames.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912320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380473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2.2.2 </a:t>
            </a:r>
            <a:r>
              <a:rPr lang="en-US" altLang="zh-CN" sz="3600" b="1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Online Learning</a:t>
            </a:r>
          </a:p>
          <a:p>
            <a:pPr>
              <a:lnSpc>
                <a:spcPct val="90000"/>
              </a:lnSpc>
            </a:pPr>
            <a:endParaRPr lang="en-US" sz="3600" b="0" strike="noStrike" spc="-1" dirty="0">
              <a:latin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042" y="1832128"/>
            <a:ext cx="5334000" cy="3619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5529" y="1832128"/>
            <a:ext cx="6429375" cy="357187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36702" y="5817731"/>
            <a:ext cx="1131799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/>
              <a:t>Xiang, Y., </a:t>
            </a:r>
            <a:r>
              <a:rPr lang="en-US" altLang="zh-CN" dirty="0" err="1"/>
              <a:t>Alahi</a:t>
            </a:r>
            <a:r>
              <a:rPr lang="en-US" altLang="zh-CN" dirty="0"/>
              <a:t>, A., &amp; </a:t>
            </a:r>
            <a:r>
              <a:rPr lang="en-US" altLang="zh-CN" dirty="0" err="1"/>
              <a:t>Savarese</a:t>
            </a:r>
            <a:r>
              <a:rPr lang="en-US" altLang="zh-CN" dirty="0"/>
              <a:t>, S. (2015). Learning to Track: Online Multi-object Tracking by Decision Making. In </a:t>
            </a:r>
            <a:r>
              <a:rPr lang="en-US" altLang="zh-CN" i="1" dirty="0"/>
              <a:t>2015 IEEE International Conference on Computer Vision (ICCV)</a:t>
            </a:r>
            <a:r>
              <a:rPr lang="en-US" altLang="zh-CN" dirty="0"/>
              <a:t> (pp. 4705–4713). IEEE. https://doi.org/10.1109/ICCV.2015.534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3247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380473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2.2.2 </a:t>
            </a:r>
            <a:r>
              <a:rPr lang="en-US" altLang="zh-CN" sz="3600" b="1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Online Learning</a:t>
            </a:r>
          </a:p>
          <a:p>
            <a:pPr>
              <a:lnSpc>
                <a:spcPct val="90000"/>
              </a:lnSpc>
            </a:pPr>
            <a:endParaRPr lang="en-US" sz="3600" b="0" strike="noStrike" spc="-1" dirty="0">
              <a:latin typeface="Arial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57609" y="5934670"/>
            <a:ext cx="118761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 err="1"/>
              <a:t>Sadeghian</a:t>
            </a:r>
            <a:r>
              <a:rPr lang="en-US" altLang="zh-CN" dirty="0"/>
              <a:t>, A., </a:t>
            </a:r>
            <a:r>
              <a:rPr lang="en-US" altLang="zh-CN" dirty="0" err="1"/>
              <a:t>Alahi</a:t>
            </a:r>
            <a:r>
              <a:rPr lang="en-US" altLang="zh-CN" dirty="0"/>
              <a:t>, A., &amp; </a:t>
            </a:r>
            <a:r>
              <a:rPr lang="en-US" altLang="zh-CN" dirty="0" err="1"/>
              <a:t>Savarese</a:t>
            </a:r>
            <a:r>
              <a:rPr lang="en-US" altLang="zh-CN" dirty="0"/>
              <a:t>, S. (2017). Tracking the </a:t>
            </a:r>
            <a:r>
              <a:rPr lang="en-US" altLang="zh-CN" dirty="0" err="1"/>
              <a:t>Untrackable</a:t>
            </a:r>
            <a:r>
              <a:rPr lang="en-US" altLang="zh-CN" dirty="0"/>
              <a:t>: Learning to Track Multiple Cues with Long-Term Dependencies. </a:t>
            </a:r>
            <a:r>
              <a:rPr lang="en-US" altLang="zh-CN" i="1" dirty="0"/>
              <a:t>Proceedings of the IEEE International Conference on Computer Vision</a:t>
            </a:r>
            <a:r>
              <a:rPr lang="en-US" altLang="zh-CN" dirty="0"/>
              <a:t>, </a:t>
            </a:r>
            <a:r>
              <a:rPr lang="en-US" altLang="zh-CN" i="1" dirty="0"/>
              <a:t>2017</a:t>
            </a:r>
            <a:r>
              <a:rPr lang="en-US" altLang="zh-CN" dirty="0"/>
              <a:t>–</a:t>
            </a:r>
            <a:r>
              <a:rPr lang="en-US" altLang="zh-CN" i="1" dirty="0" err="1"/>
              <a:t>Octob</a:t>
            </a:r>
            <a:r>
              <a:rPr lang="en-US" altLang="zh-CN" dirty="0"/>
              <a:t>, 300–311. https://doi.org/10.1109/ICCV.2017.41</a:t>
            </a:r>
            <a:endParaRPr lang="en-US" altLang="zh-CN" dirty="0">
              <a:effectLst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4332" y="1285513"/>
            <a:ext cx="704850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71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380473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2.3 </a:t>
            </a:r>
            <a:r>
              <a:rPr lang="en-US" altLang="zh-CN" sz="3600" b="1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Related Areas</a:t>
            </a:r>
          </a:p>
          <a:p>
            <a:pPr>
              <a:lnSpc>
                <a:spcPct val="90000"/>
              </a:lnSpc>
            </a:pP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/>
          </p:nvPr>
        </p:nvSpPr>
        <p:spPr>
          <a:xfrm>
            <a:off x="1406140" y="1505851"/>
            <a:ext cx="10390231" cy="2812762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3200" dirty="0" smtClean="0"/>
              <a:t>Related Areas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Scene Modeling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Trajectory Prediction 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Motion Analysis 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Multi-Target Multi-Camera Tracking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06050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图片"/>
          <p:cNvPicPr/>
          <p:nvPr/>
        </p:nvPicPr>
        <p:blipFill>
          <a:blip r:embed="rId2"/>
          <a:srcRect t="16502" b="16502"/>
          <a:stretch/>
        </p:blipFill>
        <p:spPr>
          <a:xfrm>
            <a:off x="0" y="0"/>
            <a:ext cx="6803640" cy="6848640"/>
          </a:xfrm>
          <a:prstGeom prst="rect">
            <a:avLst/>
          </a:prstGeom>
          <a:ln>
            <a:noFill/>
          </a:ln>
        </p:spPr>
      </p:pic>
      <p:sp>
        <p:nvSpPr>
          <p:cNvPr id="472" name="CustomShape 1"/>
          <p:cNvSpPr/>
          <p:nvPr/>
        </p:nvSpPr>
        <p:spPr>
          <a:xfrm>
            <a:off x="0" y="2870280"/>
            <a:ext cx="6492960" cy="107964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CustomShape 2"/>
          <p:cNvSpPr/>
          <p:nvPr/>
        </p:nvSpPr>
        <p:spPr>
          <a:xfrm rot="16200000" flipH="1">
            <a:off x="5200920" y="-123840"/>
            <a:ext cx="6848640" cy="7114680"/>
          </a:xfrm>
          <a:prstGeom prst="flowChartManualInput">
            <a:avLst/>
          </a:prstGeom>
          <a:solidFill>
            <a:srgbClr val="01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3"/>
          <p:cNvSpPr/>
          <p:nvPr/>
        </p:nvSpPr>
        <p:spPr>
          <a:xfrm>
            <a:off x="-803680" y="2538179"/>
            <a:ext cx="6208920" cy="1790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4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MOT Components</a:t>
            </a:r>
            <a:r>
              <a:rPr lang="en-US" sz="24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475" name="CustomShape 4"/>
          <p:cNvSpPr/>
          <p:nvPr/>
        </p:nvSpPr>
        <p:spPr>
          <a:xfrm>
            <a:off x="7452720" y="-1518840"/>
            <a:ext cx="4036680" cy="9226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0" spc="-1" dirty="0">
                <a:solidFill>
                  <a:srgbClr val="004F8A"/>
                </a:solidFill>
                <a:latin typeface="Calibri"/>
                <a:ea typeface="微軟正黑體"/>
              </a:rPr>
              <a:t>3</a:t>
            </a:r>
            <a:endParaRPr lang="en-US" sz="60000" b="0" strike="noStrike" spc="-1" dirty="0">
              <a:latin typeface="Arial"/>
            </a:endParaRPr>
          </a:p>
        </p:txBody>
      </p:sp>
      <p:sp>
        <p:nvSpPr>
          <p:cNvPr id="476" name="Line 5"/>
          <p:cNvSpPr/>
          <p:nvPr/>
        </p:nvSpPr>
        <p:spPr>
          <a:xfrm>
            <a:off x="0" y="2971800"/>
            <a:ext cx="5892480" cy="360"/>
          </a:xfrm>
          <a:prstGeom prst="line">
            <a:avLst/>
          </a:prstGeom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Line 6"/>
          <p:cNvSpPr/>
          <p:nvPr/>
        </p:nvSpPr>
        <p:spPr>
          <a:xfrm>
            <a:off x="0" y="3873240"/>
            <a:ext cx="5689440" cy="360"/>
          </a:xfrm>
          <a:prstGeom prst="line">
            <a:avLst/>
          </a:prstGeom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451742734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3 MOT Component</a:t>
            </a:r>
            <a:r>
              <a:rPr lang="en-US" altLang="zh-CN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s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/>
          </p:nvPr>
        </p:nvSpPr>
        <p:spPr>
          <a:xfrm>
            <a:off x="1280792" y="1152482"/>
            <a:ext cx="10063888" cy="3750025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Appearance Model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Motion Model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Interaction Model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Exclusion Model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Occlusion Handling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Inference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06195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1095840" y="72000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微软雅黑"/>
                <a:ea typeface="微软雅黑"/>
              </a:rPr>
              <a:t>Outline</a:t>
            </a:r>
            <a:endParaRPr lang="en-US" sz="3600" b="0" strike="noStrike" spc="-1">
              <a:latin typeface="Arial"/>
            </a:endParaRPr>
          </a:p>
        </p:txBody>
      </p:sp>
      <p:sp>
        <p:nvSpPr>
          <p:cNvPr id="469" name="CustomShape 2"/>
          <p:cNvSpPr/>
          <p:nvPr/>
        </p:nvSpPr>
        <p:spPr>
          <a:xfrm>
            <a:off x="1054080" y="731520"/>
            <a:ext cx="7120440" cy="35712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1800" b="0" strike="noStrike" spc="-1">
                <a:solidFill>
                  <a:srgbClr val="808080"/>
                </a:solidFill>
                <a:latin typeface="Calibri"/>
                <a:ea typeface="微軟正黑體"/>
              </a:rPr>
              <a:t>Statement of the logical architecture and main points </a:t>
            </a:r>
            <a:endParaRPr lang="en-US" sz="1800" b="0" strike="noStrike" spc="-1">
              <a:latin typeface="Arial"/>
            </a:endParaRPr>
          </a:p>
        </p:txBody>
      </p:sp>
      <p:sp>
        <p:nvSpPr>
          <p:cNvPr id="5" name="文本占位符 3"/>
          <p:cNvSpPr txBox="1">
            <a:spLocks/>
          </p:cNvSpPr>
          <p:nvPr/>
        </p:nvSpPr>
        <p:spPr>
          <a:xfrm>
            <a:off x="1351535" y="1636560"/>
            <a:ext cx="9424908" cy="34311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dirty="0" smtClean="0"/>
              <a:t>Overview about MOT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dirty="0" smtClean="0"/>
              <a:t>MOT Categorization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dirty="0" smtClean="0"/>
              <a:t>MOT Component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dirty="0" smtClean="0"/>
              <a:t>MOT Evaluation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State-of-the-art Works</a:t>
            </a:r>
            <a:endParaRPr lang="en-US" altLang="zh-CN" sz="3200" dirty="0" smtClean="0"/>
          </a:p>
          <a:p>
            <a:pPr lvl="1" indent="457200">
              <a:buClr>
                <a:schemeClr val="accent5"/>
              </a:buClr>
              <a:buFont typeface="Wingdings" panose="05000000000000000000" pitchFamily="2" charset="2"/>
              <a:buChar char="p"/>
            </a:pP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3.1 Appearance Model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/>
          </p:nvPr>
        </p:nvSpPr>
        <p:spPr>
          <a:xfrm>
            <a:off x="1188496" y="1487277"/>
            <a:ext cx="10063888" cy="3899972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Visual representation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RGB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HOG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Others</a:t>
            </a:r>
            <a:endParaRPr lang="en-US" altLang="zh-CN" sz="2800" dirty="0"/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Statistical measuring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Single cue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Multiple cues</a:t>
            </a:r>
          </a:p>
          <a:p>
            <a:pPr marL="457200" lvl="1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endParaRPr lang="zh-CN" altLang="en-US" sz="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333" y="2129353"/>
            <a:ext cx="5567103" cy="248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257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3.1 Appearance Model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60126" y="5147097"/>
            <a:ext cx="58352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 err="1"/>
              <a:t>Jianbo</a:t>
            </a:r>
            <a:r>
              <a:rPr lang="en-US" altLang="zh-CN" dirty="0"/>
              <a:t> Shi, &amp; </a:t>
            </a:r>
            <a:r>
              <a:rPr lang="en-US" altLang="zh-CN" dirty="0" err="1"/>
              <a:t>Tomasi</a:t>
            </a:r>
            <a:r>
              <a:rPr lang="en-US" altLang="zh-CN" dirty="0"/>
              <a:t>. (1994). Good features to track. In </a:t>
            </a:r>
            <a:r>
              <a:rPr lang="en-US" altLang="zh-CN" i="1" dirty="0"/>
              <a:t>Proceedings of IEEE Conference on Computer Vision and Pattern Recognition CVPR-94</a:t>
            </a:r>
            <a:r>
              <a:rPr lang="en-US" altLang="zh-CN" dirty="0"/>
              <a:t> (pp. 593–600). IEEE </a:t>
            </a:r>
            <a:r>
              <a:rPr lang="en-US" altLang="zh-CN" dirty="0" err="1"/>
              <a:t>Comput</a:t>
            </a:r>
            <a:r>
              <a:rPr lang="en-US" altLang="zh-CN" dirty="0"/>
              <a:t>. Soc. Press. https://doi.org/10.1109/CVPR.1994.323794</a:t>
            </a:r>
            <a:endParaRPr lang="en-US" altLang="zh-CN" dirty="0"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360" y="1065175"/>
            <a:ext cx="3283027" cy="542120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8063" y="1448786"/>
            <a:ext cx="4095750" cy="331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962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3.2 Motion Model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/>
          </p:nvPr>
        </p:nvSpPr>
        <p:spPr>
          <a:xfrm>
            <a:off x="1188496" y="1288972"/>
            <a:ext cx="10063888" cy="1189823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Linear Motion Model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Non-linear Motion Model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00" y="2702592"/>
            <a:ext cx="9858375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336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3.2 Motion Model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-150" y="5779778"/>
            <a:ext cx="12191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 err="1"/>
              <a:t>Breitenstein</a:t>
            </a:r>
            <a:r>
              <a:rPr lang="en-US" altLang="zh-CN" dirty="0"/>
              <a:t>, M. D., </a:t>
            </a:r>
            <a:r>
              <a:rPr lang="en-US" altLang="zh-CN" dirty="0" err="1"/>
              <a:t>Reichlin</a:t>
            </a:r>
            <a:r>
              <a:rPr lang="en-US" altLang="zh-CN" dirty="0"/>
              <a:t>, F., </a:t>
            </a:r>
            <a:r>
              <a:rPr lang="en-US" altLang="zh-CN" dirty="0" err="1"/>
              <a:t>Leibe</a:t>
            </a:r>
            <a:r>
              <a:rPr lang="en-US" altLang="zh-CN" dirty="0"/>
              <a:t>, B., </a:t>
            </a:r>
            <a:r>
              <a:rPr lang="en-US" altLang="zh-CN" dirty="0" err="1"/>
              <a:t>Koller</a:t>
            </a:r>
            <a:r>
              <a:rPr lang="en-US" altLang="zh-CN" dirty="0"/>
              <a:t>-Meier, E., &amp; Van </a:t>
            </a:r>
            <a:r>
              <a:rPr lang="en-US" altLang="zh-CN" dirty="0" err="1"/>
              <a:t>Gool</a:t>
            </a:r>
            <a:r>
              <a:rPr lang="en-US" altLang="zh-CN" dirty="0"/>
              <a:t>, L. (2009). Robust tracking-by-detection using a detector confidence particle filter. </a:t>
            </a:r>
            <a:r>
              <a:rPr lang="en-US" altLang="zh-CN" i="1" dirty="0"/>
              <a:t>Proceedings of the IEEE International Conference on Computer Vision</a:t>
            </a:r>
            <a:r>
              <a:rPr lang="en-US" altLang="zh-CN" dirty="0"/>
              <a:t>, (</a:t>
            </a:r>
            <a:r>
              <a:rPr lang="en-US" altLang="zh-CN" dirty="0" err="1"/>
              <a:t>Iccv</a:t>
            </a:r>
            <a:r>
              <a:rPr lang="en-US" altLang="zh-CN" dirty="0"/>
              <a:t>), 1515–1522. https://doi.org/10.1109/ICCV.2009.5459278</a:t>
            </a:r>
            <a:endParaRPr lang="en-US" altLang="zh-CN" dirty="0"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3240" y="2014095"/>
            <a:ext cx="8534400" cy="2409825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4715375" y="4423920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Detection Confidence Density</a:t>
            </a:r>
          </a:p>
        </p:txBody>
      </p:sp>
    </p:spTree>
    <p:extLst>
      <p:ext uri="{BB962C8B-B14F-4D97-AF65-F5344CB8AC3E}">
        <p14:creationId xmlns:p14="http://schemas.microsoft.com/office/powerpoint/2010/main" val="2369749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3.2 Motion Model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-20617" y="6094549"/>
            <a:ext cx="124821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/>
              <a:t>Yang, B., &amp; </a:t>
            </a:r>
            <a:r>
              <a:rPr lang="en-US" altLang="zh-CN" dirty="0" err="1"/>
              <a:t>Nevatia</a:t>
            </a:r>
            <a:r>
              <a:rPr lang="en-US" altLang="zh-CN" dirty="0"/>
              <a:t>, R. (2014). Multi-target tracking by online learning a CRF model of appearance and motion patterns. </a:t>
            </a:r>
            <a:r>
              <a:rPr lang="en-US" altLang="zh-CN" i="1" dirty="0"/>
              <a:t>International Journal of Computer Vision</a:t>
            </a:r>
            <a:r>
              <a:rPr lang="en-US" altLang="zh-CN" dirty="0"/>
              <a:t>, </a:t>
            </a:r>
            <a:r>
              <a:rPr lang="en-US" altLang="zh-CN" i="1" dirty="0"/>
              <a:t>107</a:t>
            </a:r>
            <a:r>
              <a:rPr lang="en-US" altLang="zh-CN" dirty="0"/>
              <a:t>(2), 203–217. https://doi.org/10.1007/s11263-013-0666-4</a:t>
            </a:r>
            <a:endParaRPr lang="en-US" altLang="zh-CN" dirty="0"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0443" y="3933022"/>
            <a:ext cx="6124578" cy="20814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5941" y="966064"/>
            <a:ext cx="7888994" cy="2926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870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3.3 Interaction Model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/>
          </p:nvPr>
        </p:nvSpPr>
        <p:spPr>
          <a:xfrm>
            <a:off x="418641" y="914400"/>
            <a:ext cx="11986352" cy="6301648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Social Force Models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Individual Force</a:t>
            </a:r>
          </a:p>
          <a:p>
            <a:pPr marL="13716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en-US" altLang="zh-CN" sz="2400" b="1" dirty="0" smtClean="0"/>
              <a:t>fidelity,</a:t>
            </a:r>
            <a:r>
              <a:rPr lang="en-US" altLang="zh-CN" sz="2400" dirty="0" smtClean="0"/>
              <a:t> which means one should not change his desired destination</a:t>
            </a:r>
          </a:p>
          <a:p>
            <a:pPr marL="13716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en-US" altLang="zh-CN" sz="2400" b="1" dirty="0" smtClean="0"/>
              <a:t>constancy</a:t>
            </a:r>
            <a:r>
              <a:rPr lang="en-US" altLang="zh-CN" sz="2400" dirty="0" smtClean="0"/>
              <a:t>, which means one should not suddenly change his momentum, including speed and direction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Group Force</a:t>
            </a:r>
          </a:p>
          <a:p>
            <a:pPr marL="13716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en-US" altLang="zh-CN" sz="2400" b="1" dirty="0" smtClean="0"/>
              <a:t>attraction</a:t>
            </a:r>
            <a:r>
              <a:rPr lang="en-US" altLang="zh-CN" sz="2400" dirty="0" smtClean="0"/>
              <a:t>, which means individuals moving together as a group should stay close</a:t>
            </a:r>
          </a:p>
          <a:p>
            <a:pPr marL="13716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en-US" altLang="zh-CN" sz="2400" b="1" dirty="0" smtClean="0"/>
              <a:t>repulsion</a:t>
            </a:r>
            <a:r>
              <a:rPr lang="en-US" altLang="zh-CN" sz="2400" dirty="0" smtClean="0"/>
              <a:t>, which means that individuals moving together as a group should keep some distance away from others to make all members comfortable</a:t>
            </a:r>
          </a:p>
          <a:p>
            <a:pPr marL="13716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ü"/>
            </a:pPr>
            <a:r>
              <a:rPr lang="en-US" altLang="zh-CN" sz="2400" b="1" dirty="0" smtClean="0"/>
              <a:t>coherence</a:t>
            </a:r>
            <a:r>
              <a:rPr lang="en-US" altLang="zh-CN" sz="2400" dirty="0" smtClean="0"/>
              <a:t>, which means individuals moving together as</a:t>
            </a:r>
          </a:p>
          <a:p>
            <a:pPr marL="457200" lvl="1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endParaRPr lang="en-US" altLang="zh-CN" sz="200" dirty="0"/>
          </a:p>
          <a:p>
            <a:pPr marL="457200" lvl="1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endParaRPr lang="en-US" altLang="zh-CN" sz="200" dirty="0" smtClean="0"/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Crowd Motion Pattern Models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endParaRPr lang="en-US" altLang="zh-CN" sz="2800" dirty="0" smtClean="0"/>
          </a:p>
          <a:p>
            <a:pPr marL="457200" lvl="1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00" dirty="0" smtClean="0"/>
              <a:t>`</a:t>
            </a:r>
            <a:endParaRPr lang="zh-CN" altLang="en-US" sz="200" dirty="0"/>
          </a:p>
        </p:txBody>
      </p:sp>
    </p:spTree>
    <p:extLst>
      <p:ext uri="{BB962C8B-B14F-4D97-AF65-F5344CB8AC3E}">
        <p14:creationId xmlns:p14="http://schemas.microsoft.com/office/powerpoint/2010/main" val="1265899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3.3 Interaction Model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02137" y="6074092"/>
            <a:ext cx="11095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/>
              <a:t>Helbing, D., &amp; </a:t>
            </a:r>
            <a:r>
              <a:rPr lang="en-US" altLang="zh-CN" dirty="0" err="1"/>
              <a:t>Molnár</a:t>
            </a:r>
            <a:r>
              <a:rPr lang="en-US" altLang="zh-CN" dirty="0"/>
              <a:t>, P. (1995). Social force model for pedestrian dynamics. </a:t>
            </a:r>
            <a:r>
              <a:rPr lang="en-US" altLang="zh-CN" i="1" dirty="0"/>
              <a:t>Physical Review E</a:t>
            </a:r>
            <a:r>
              <a:rPr lang="en-US" altLang="zh-CN" dirty="0"/>
              <a:t>, </a:t>
            </a:r>
            <a:r>
              <a:rPr lang="en-US" altLang="zh-CN" i="1" dirty="0"/>
              <a:t>51</a:t>
            </a:r>
            <a:r>
              <a:rPr lang="en-US" altLang="zh-CN" dirty="0"/>
              <a:t>(5), 4282–4286. https://doi.org/10.1103/PhysRevE.51.4282</a:t>
            </a:r>
            <a:endParaRPr lang="en-US" altLang="zh-CN" dirty="0">
              <a:effectLst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949" y="1552973"/>
            <a:ext cx="6734175" cy="1895475"/>
          </a:xfrm>
          <a:prstGeom prst="rect">
            <a:avLst/>
          </a:prstGeom>
        </p:spPr>
      </p:pic>
      <p:sp>
        <p:nvSpPr>
          <p:cNvPr id="8" name="文本占位符 3"/>
          <p:cNvSpPr>
            <a:spLocks noGrp="1"/>
          </p:cNvSpPr>
          <p:nvPr>
            <p:ph type="body"/>
          </p:nvPr>
        </p:nvSpPr>
        <p:spPr>
          <a:xfrm>
            <a:off x="1188496" y="3690819"/>
            <a:ext cx="10063888" cy="1958115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/>
              <a:t>T</a:t>
            </a:r>
            <a:r>
              <a:rPr lang="zh-CN" altLang="en-US" sz="2800" dirty="0" smtClean="0"/>
              <a:t>he </a:t>
            </a:r>
            <a:r>
              <a:rPr lang="zh-CN" altLang="en-US" sz="2800" dirty="0"/>
              <a:t>desired velocity of motion </a:t>
            </a:r>
            <a:endParaRPr lang="en-US" altLang="zh-CN" sz="2800" dirty="0"/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zh-CN" altLang="en-US" sz="2800" dirty="0"/>
              <a:t>pedestrian keeps a certain distance to other pedestrians and borders </a:t>
            </a:r>
            <a:endParaRPr lang="en-US" altLang="zh-CN" sz="2800" dirty="0" smtClean="0"/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A</a:t>
            </a:r>
            <a:r>
              <a:rPr lang="zh-CN" altLang="en-US" sz="2800" dirty="0" smtClean="0"/>
              <a:t> </a:t>
            </a:r>
            <a:r>
              <a:rPr lang="zh-CN" altLang="en-US" sz="2800" dirty="0"/>
              <a:t>term modeling attractive effects</a:t>
            </a:r>
            <a:endParaRPr lang="zh-CN" altLang="en-US" sz="200" dirty="0"/>
          </a:p>
        </p:txBody>
      </p:sp>
    </p:spTree>
    <p:extLst>
      <p:ext uri="{BB962C8B-B14F-4D97-AF65-F5344CB8AC3E}">
        <p14:creationId xmlns:p14="http://schemas.microsoft.com/office/powerpoint/2010/main" val="3187591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3.3 Interaction Model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44777" y="6211669"/>
            <a:ext cx="11751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/>
              <a:t>Hu, M., Ali, S., &amp; Shah, M. (2009). Detecting global motion patterns in complex videos, 1–5. https://doi.org/10.1109/icpr.2008.4760950</a:t>
            </a:r>
            <a:endParaRPr lang="en-US" altLang="zh-CN" dirty="0"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3408" y="1516212"/>
            <a:ext cx="5871272" cy="41321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200" y="1065175"/>
            <a:ext cx="3637689" cy="469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985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3.4 Exclusion Model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/>
          </p:nvPr>
        </p:nvSpPr>
        <p:spPr>
          <a:xfrm>
            <a:off x="1280792" y="2159305"/>
            <a:ext cx="10063888" cy="1189823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Detection-level Exclusion Model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Soft Modeling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Hard Modeling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Trajectory-level Exclusion Model</a:t>
            </a:r>
          </a:p>
          <a:p>
            <a:pPr marL="457200" lvl="1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endParaRPr lang="zh-CN" altLang="en-US" sz="200" dirty="0"/>
          </a:p>
        </p:txBody>
      </p:sp>
    </p:spTree>
    <p:extLst>
      <p:ext uri="{BB962C8B-B14F-4D97-AF65-F5344CB8AC3E}">
        <p14:creationId xmlns:p14="http://schemas.microsoft.com/office/powerpoint/2010/main" val="321026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3.4 Exclusion Model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5897" y="5847538"/>
            <a:ext cx="120961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/>
              <a:t>Milan, A., Schindler, K., &amp; Roth, S. (2013). Detection- and trajectory-level exclusion in multiple object tracking. </a:t>
            </a:r>
            <a:r>
              <a:rPr lang="en-US" altLang="zh-CN" i="1" dirty="0"/>
              <a:t>Proceedings of the IEEE Computer Society Conference on Computer Vision and Pattern Recognition</a:t>
            </a:r>
            <a:r>
              <a:rPr lang="en-US" altLang="zh-CN" dirty="0"/>
              <a:t>, 3682–3689. https://doi.org/10.1109/CVPR.2013.472</a:t>
            </a:r>
            <a:endParaRPr lang="en-US" altLang="zh-CN" dirty="0"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074" y="1723775"/>
            <a:ext cx="5039736" cy="3648990"/>
          </a:xfrm>
          <a:prstGeom prst="rect">
            <a:avLst/>
          </a:prstGeom>
        </p:spPr>
      </p:pic>
      <p:sp>
        <p:nvSpPr>
          <p:cNvPr id="6" name="文本占位符 3"/>
          <p:cNvSpPr>
            <a:spLocks noGrp="1"/>
          </p:cNvSpPr>
          <p:nvPr>
            <p:ph type="body"/>
          </p:nvPr>
        </p:nvSpPr>
        <p:spPr>
          <a:xfrm>
            <a:off x="-128008" y="2817892"/>
            <a:ext cx="6966082" cy="1189823"/>
          </a:xfrm>
        </p:spPr>
        <p:txBody>
          <a:bodyPr>
            <a:noAutofit/>
          </a:bodyPr>
          <a:lstStyle/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E</a:t>
            </a:r>
            <a:r>
              <a:rPr lang="zh-CN" altLang="en-US" sz="2400" dirty="0" smtClean="0"/>
              <a:t>ach </a:t>
            </a:r>
            <a:r>
              <a:rPr lang="zh-CN" altLang="en-US" sz="2400" dirty="0"/>
              <a:t>target observation should support at most one trajectory and each trajectory should be assigned at most one observation per </a:t>
            </a:r>
            <a:r>
              <a:rPr lang="zh-CN" altLang="en-US" sz="2400" dirty="0" smtClean="0"/>
              <a:t>frame</a:t>
            </a:r>
            <a:r>
              <a:rPr lang="en-US" altLang="zh-CN" sz="2400" dirty="0" smtClean="0"/>
              <a:t>.</a:t>
            </a:r>
            <a:endParaRPr lang="en-US" altLang="zh-CN" sz="2400" dirty="0"/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T</a:t>
            </a:r>
            <a:r>
              <a:rPr lang="zh-CN" altLang="en-US" sz="2400" dirty="0" smtClean="0"/>
              <a:t>wo </a:t>
            </a:r>
            <a:r>
              <a:rPr lang="zh-CN" altLang="en-US" sz="2400" dirty="0"/>
              <a:t>trajectories should remain spatially separated at all times to avoid collisions.</a:t>
            </a:r>
            <a:endParaRPr lang="en-US" altLang="zh-CN" sz="2400" dirty="0"/>
          </a:p>
          <a:p>
            <a:pPr marL="457200" lvl="1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672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图片"/>
          <p:cNvPicPr/>
          <p:nvPr/>
        </p:nvPicPr>
        <p:blipFill>
          <a:blip r:embed="rId2"/>
          <a:srcRect t="16502" b="16502"/>
          <a:stretch/>
        </p:blipFill>
        <p:spPr>
          <a:xfrm>
            <a:off x="0" y="0"/>
            <a:ext cx="6803640" cy="6848640"/>
          </a:xfrm>
          <a:prstGeom prst="rect">
            <a:avLst/>
          </a:prstGeom>
          <a:ln>
            <a:noFill/>
          </a:ln>
        </p:spPr>
      </p:pic>
      <p:sp>
        <p:nvSpPr>
          <p:cNvPr id="472" name="CustomShape 1"/>
          <p:cNvSpPr/>
          <p:nvPr/>
        </p:nvSpPr>
        <p:spPr>
          <a:xfrm>
            <a:off x="0" y="2870280"/>
            <a:ext cx="6492960" cy="107964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CustomShape 2"/>
          <p:cNvSpPr/>
          <p:nvPr/>
        </p:nvSpPr>
        <p:spPr>
          <a:xfrm rot="16200000" flipH="1">
            <a:off x="5200920" y="-123840"/>
            <a:ext cx="6848640" cy="7114680"/>
          </a:xfrm>
          <a:prstGeom prst="flowChartManualInput">
            <a:avLst/>
          </a:prstGeom>
          <a:solidFill>
            <a:srgbClr val="01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3"/>
          <p:cNvSpPr/>
          <p:nvPr/>
        </p:nvSpPr>
        <p:spPr>
          <a:xfrm>
            <a:off x="-1828800" y="2498040"/>
            <a:ext cx="6208920" cy="1790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48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Overview</a:t>
            </a:r>
            <a:r>
              <a:rPr lang="en-US" sz="2800" b="0" strike="noStrike" spc="-1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endParaRPr lang="en-US" sz="2800" b="0" strike="noStrike" spc="-1">
              <a:latin typeface="Arial"/>
            </a:endParaRPr>
          </a:p>
        </p:txBody>
      </p:sp>
      <p:sp>
        <p:nvSpPr>
          <p:cNvPr id="475" name="CustomShape 4"/>
          <p:cNvSpPr/>
          <p:nvPr/>
        </p:nvSpPr>
        <p:spPr>
          <a:xfrm>
            <a:off x="7452720" y="-1518840"/>
            <a:ext cx="4036680" cy="9226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0" b="0" strike="noStrike" spc="-1">
                <a:solidFill>
                  <a:srgbClr val="004F8A"/>
                </a:solidFill>
                <a:latin typeface="Calibri"/>
                <a:ea typeface="微軟正黑體"/>
              </a:rPr>
              <a:t>1</a:t>
            </a:r>
            <a:endParaRPr lang="en-US" sz="60000" b="0" strike="noStrike" spc="-1">
              <a:latin typeface="Arial"/>
            </a:endParaRPr>
          </a:p>
        </p:txBody>
      </p:sp>
      <p:sp>
        <p:nvSpPr>
          <p:cNvPr id="476" name="Line 5"/>
          <p:cNvSpPr/>
          <p:nvPr/>
        </p:nvSpPr>
        <p:spPr>
          <a:xfrm>
            <a:off x="0" y="2971800"/>
            <a:ext cx="5892480" cy="360"/>
          </a:xfrm>
          <a:prstGeom prst="line">
            <a:avLst/>
          </a:prstGeom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Line 6"/>
          <p:cNvSpPr/>
          <p:nvPr/>
        </p:nvSpPr>
        <p:spPr>
          <a:xfrm>
            <a:off x="0" y="3873240"/>
            <a:ext cx="5689440" cy="360"/>
          </a:xfrm>
          <a:prstGeom prst="line">
            <a:avLst/>
          </a:prstGeom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3.4 Exclusion Model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6312" y="5934670"/>
            <a:ext cx="1198825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 err="1"/>
              <a:t>Andriyenko</a:t>
            </a:r>
            <a:r>
              <a:rPr lang="en-US" altLang="zh-CN" dirty="0"/>
              <a:t>, A., &amp; Schindler, K. (2011). Multi-target tracking by continuous energy minimization. </a:t>
            </a:r>
            <a:r>
              <a:rPr lang="en-US" altLang="zh-CN" i="1" dirty="0"/>
              <a:t>Proceedings of the IEEE Computer Society Conference on Computer Vision and Pattern Recognition</a:t>
            </a:r>
            <a:r>
              <a:rPr lang="en-US" altLang="zh-CN" dirty="0"/>
              <a:t>, 1265–1272. https://doi.org/10.1109/CVPR.2011.5995311</a:t>
            </a:r>
            <a:endParaRPr lang="en-US" altLang="zh-CN" dirty="0"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9943" y="1159099"/>
            <a:ext cx="5724467" cy="429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447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3.5 </a:t>
            </a:r>
            <a:r>
              <a:rPr lang="en-US" altLang="zh-CN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Occlusion Handling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/>
          </p:nvPr>
        </p:nvSpPr>
        <p:spPr>
          <a:xfrm>
            <a:off x="1096200" y="1065175"/>
            <a:ext cx="10063888" cy="3004144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Part-to-whole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Hypothesize-and-test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Buffer-and-recover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Others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00" dirty="0" smtClean="0"/>
              <a:t>Others</a:t>
            </a:r>
            <a:endParaRPr lang="zh-CN" altLang="en-US" sz="200" dirty="0"/>
          </a:p>
        </p:txBody>
      </p:sp>
    </p:spTree>
    <p:extLst>
      <p:ext uri="{BB962C8B-B14F-4D97-AF65-F5344CB8AC3E}">
        <p14:creationId xmlns:p14="http://schemas.microsoft.com/office/powerpoint/2010/main" val="4152579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3.5 </a:t>
            </a:r>
            <a:r>
              <a:rPr lang="en-US" altLang="zh-CN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Occlusion Handling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6607" y="5768763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/>
              <a:t>Shu, G., </a:t>
            </a:r>
            <a:r>
              <a:rPr lang="en-US" altLang="zh-CN" dirty="0" err="1"/>
              <a:t>Dehghan</a:t>
            </a:r>
            <a:r>
              <a:rPr lang="en-US" altLang="zh-CN" dirty="0"/>
              <a:t>, A., </a:t>
            </a:r>
            <a:r>
              <a:rPr lang="en-US" altLang="zh-CN" dirty="0" err="1"/>
              <a:t>Oreifej</a:t>
            </a:r>
            <a:r>
              <a:rPr lang="en-US" altLang="zh-CN" dirty="0"/>
              <a:t>, O., Hand, E., &amp; Shah, M. (2012). Part-based multiple-person tracking with partial occlusion handling. </a:t>
            </a:r>
            <a:r>
              <a:rPr lang="en-US" altLang="zh-CN" i="1" dirty="0"/>
              <a:t>Proceedings of the IEEE Computer Society Conference on Computer Vision and Pattern Recognition</a:t>
            </a:r>
            <a:r>
              <a:rPr lang="en-US" altLang="zh-CN" dirty="0"/>
              <a:t>, 1815–1821. https://doi.org/10.1109/CVPR.2012.6247879</a:t>
            </a:r>
            <a:endParaRPr lang="en-US" altLang="zh-CN" dirty="0">
              <a:effectLst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200" y="1804145"/>
            <a:ext cx="3257550" cy="24765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8908" y="1493244"/>
            <a:ext cx="48958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640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3.5 </a:t>
            </a:r>
            <a:r>
              <a:rPr lang="en-US" altLang="zh-CN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Occlusion Handling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5934670"/>
            <a:ext cx="12316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 err="1"/>
              <a:t>Andriyenko</a:t>
            </a:r>
            <a:r>
              <a:rPr lang="en-US" altLang="zh-CN" dirty="0"/>
              <a:t>, A., Roth, S., &amp; Schindler, K. (2011). An analytical formulation of global occlusion reasoning for multi-target tracking. </a:t>
            </a:r>
            <a:r>
              <a:rPr lang="en-US" altLang="zh-CN" i="1" dirty="0"/>
              <a:t>Proceedings of the IEEE International Conference on Computer Vision</a:t>
            </a:r>
            <a:r>
              <a:rPr lang="en-US" altLang="zh-CN" dirty="0"/>
              <a:t>, (November), 1839–1846. https://doi.org/10.1109/ICCVW.2011.6130472</a:t>
            </a:r>
            <a:endParaRPr lang="en-US" altLang="zh-CN" dirty="0"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52" y="2032112"/>
            <a:ext cx="5750553" cy="210462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4385" y="1484174"/>
            <a:ext cx="6019800" cy="361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00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3.5 </a:t>
            </a:r>
            <a:r>
              <a:rPr lang="en-US" altLang="zh-CN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Occlusion Handling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77118" y="5797737"/>
            <a:ext cx="1211488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/>
              <a:t>Hu, W., Li, X., Luo, W., Zhang, X., Maybank, S., &amp; Zhang, Z. (2012). Single and multiple object tracking using log-</a:t>
            </a:r>
            <a:r>
              <a:rPr lang="en-US" altLang="zh-CN" dirty="0" err="1"/>
              <a:t>euclidean</a:t>
            </a:r>
            <a:r>
              <a:rPr lang="en-US" altLang="zh-CN" dirty="0"/>
              <a:t> </a:t>
            </a:r>
            <a:r>
              <a:rPr lang="en-US" altLang="zh-CN" dirty="0" err="1"/>
              <a:t>riemannian</a:t>
            </a:r>
            <a:r>
              <a:rPr lang="en-US" altLang="zh-CN" dirty="0"/>
              <a:t> subspace and block-division appearance model. </a:t>
            </a:r>
            <a:r>
              <a:rPr lang="en-US" altLang="zh-CN" i="1" dirty="0"/>
              <a:t>IEEE Transactions on Pattern Analysis and Machine Intelligence</a:t>
            </a:r>
            <a:r>
              <a:rPr lang="en-US" altLang="zh-CN" dirty="0"/>
              <a:t>, </a:t>
            </a:r>
            <a:r>
              <a:rPr lang="en-US" altLang="zh-CN" i="1" dirty="0"/>
              <a:t>34</a:t>
            </a:r>
            <a:r>
              <a:rPr lang="en-US" altLang="zh-CN" dirty="0"/>
              <a:t>(12), 2420–2440. https://doi.org/10.1109/TPAMI.2012.42</a:t>
            </a:r>
            <a:endParaRPr lang="en-US" altLang="zh-CN" dirty="0"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71" y="1734066"/>
            <a:ext cx="10848975" cy="2905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256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3.5 </a:t>
            </a:r>
            <a:r>
              <a:rPr lang="en-US" altLang="zh-CN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Occlusion Handling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98304" y="5807176"/>
            <a:ext cx="1222830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 err="1"/>
              <a:t>Mitzel</a:t>
            </a:r>
            <a:r>
              <a:rPr lang="en-US" altLang="zh-CN" dirty="0"/>
              <a:t>, D., </a:t>
            </a:r>
            <a:r>
              <a:rPr lang="en-US" altLang="zh-CN" dirty="0" err="1"/>
              <a:t>Horbert</a:t>
            </a:r>
            <a:r>
              <a:rPr lang="en-US" altLang="zh-CN" dirty="0"/>
              <a:t>, E., </a:t>
            </a:r>
            <a:r>
              <a:rPr lang="en-US" altLang="zh-CN" dirty="0" err="1"/>
              <a:t>Ess</a:t>
            </a:r>
            <a:r>
              <a:rPr lang="en-US" altLang="zh-CN" dirty="0"/>
              <a:t>, A., &amp; </a:t>
            </a:r>
            <a:r>
              <a:rPr lang="en-US" altLang="zh-CN" dirty="0" err="1"/>
              <a:t>Leibe</a:t>
            </a:r>
            <a:r>
              <a:rPr lang="en-US" altLang="zh-CN" dirty="0"/>
              <a:t>, B. (2010). Multi-person tracking with sparse detection and continuous segmentation. </a:t>
            </a:r>
            <a:r>
              <a:rPr lang="en-US" altLang="zh-CN" i="1" dirty="0"/>
              <a:t>Lecture Notes in Computer Science (Including Subseries Lecture Notes in Artificial Intelligence and Lecture Notes in Bioinformatics)</a:t>
            </a:r>
            <a:r>
              <a:rPr lang="en-US" altLang="zh-CN" dirty="0"/>
              <a:t>, </a:t>
            </a:r>
            <a:r>
              <a:rPr lang="en-US" altLang="zh-CN" i="1" dirty="0"/>
              <a:t>6311 LNCS</a:t>
            </a:r>
            <a:r>
              <a:rPr lang="en-US" altLang="zh-CN" dirty="0"/>
              <a:t>(PART 1), 397–410. https://doi.org/10.1007/978-3-642-15549-9_29</a:t>
            </a:r>
            <a:endParaRPr lang="en-US" altLang="zh-CN" dirty="0"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47245"/>
            <a:ext cx="6409123" cy="237786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456" y="1807700"/>
            <a:ext cx="5572273" cy="309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007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3.5 </a:t>
            </a:r>
            <a:r>
              <a:rPr lang="en-US" altLang="zh-CN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Occlusion Handling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6052701"/>
            <a:ext cx="124380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/>
              <a:t>Zhang, L., Li, Y., &amp; </a:t>
            </a:r>
            <a:r>
              <a:rPr lang="en-US" altLang="zh-CN" dirty="0" err="1"/>
              <a:t>Nevatia</a:t>
            </a:r>
            <a:r>
              <a:rPr lang="en-US" altLang="zh-CN" dirty="0"/>
              <a:t>, R. (2008). Global data association for multi-object tracking using network flows. </a:t>
            </a:r>
            <a:r>
              <a:rPr lang="en-US" altLang="zh-CN" i="1" dirty="0"/>
              <a:t>26th IEEE Conference on Computer Vision and Pattern Recognition, CVPR</a:t>
            </a:r>
            <a:r>
              <a:rPr lang="en-US" altLang="zh-CN" dirty="0"/>
              <a:t>. https://doi.org/10.1109/CVPR.2008.4587584</a:t>
            </a:r>
            <a:endParaRPr lang="en-US" altLang="zh-CN" dirty="0"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77277"/>
            <a:ext cx="6297458" cy="25633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7376" y="1806765"/>
            <a:ext cx="4727304" cy="3209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212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3.6 </a:t>
            </a:r>
            <a:r>
              <a:rPr lang="en-US" altLang="zh-CN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Inference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/>
          </p:nvPr>
        </p:nvSpPr>
        <p:spPr>
          <a:xfrm>
            <a:off x="1578248" y="771181"/>
            <a:ext cx="10063888" cy="5023691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/>
              <a:t>Probabilistic </a:t>
            </a:r>
            <a:r>
              <a:rPr lang="en-US" altLang="zh-CN" sz="2800" dirty="0" smtClean="0"/>
              <a:t>Inference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/>
              <a:t>Deterministic </a:t>
            </a:r>
            <a:r>
              <a:rPr lang="en-US" altLang="zh-CN" sz="2800" dirty="0" smtClean="0"/>
              <a:t>Optimization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/>
              <a:t>Bipartite graph </a:t>
            </a:r>
            <a:r>
              <a:rPr lang="en-US" altLang="zh-CN" sz="2800" dirty="0" smtClean="0"/>
              <a:t>matching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/>
              <a:t>Dynamic Programming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/>
              <a:t>Min-cost max-flow network </a:t>
            </a:r>
            <a:r>
              <a:rPr lang="en-US" altLang="zh-CN" sz="2800" dirty="0" smtClean="0"/>
              <a:t>flow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/>
              <a:t>Conditional random </a:t>
            </a:r>
            <a:r>
              <a:rPr lang="en-US" altLang="zh-CN" sz="2800" dirty="0" smtClean="0"/>
              <a:t>field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MWIS</a:t>
            </a:r>
            <a:endParaRPr lang="zh-CN" altLang="en-US" sz="200" dirty="0"/>
          </a:p>
        </p:txBody>
      </p:sp>
    </p:spTree>
    <p:extLst>
      <p:ext uri="{BB962C8B-B14F-4D97-AF65-F5344CB8AC3E}">
        <p14:creationId xmlns:p14="http://schemas.microsoft.com/office/powerpoint/2010/main" val="3558831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图片"/>
          <p:cNvPicPr/>
          <p:nvPr/>
        </p:nvPicPr>
        <p:blipFill>
          <a:blip r:embed="rId2"/>
          <a:srcRect t="16502" b="16502"/>
          <a:stretch/>
        </p:blipFill>
        <p:spPr>
          <a:xfrm>
            <a:off x="0" y="0"/>
            <a:ext cx="6803640" cy="6848640"/>
          </a:xfrm>
          <a:prstGeom prst="rect">
            <a:avLst/>
          </a:prstGeom>
          <a:ln>
            <a:noFill/>
          </a:ln>
        </p:spPr>
      </p:pic>
      <p:sp>
        <p:nvSpPr>
          <p:cNvPr id="472" name="CustomShape 1"/>
          <p:cNvSpPr/>
          <p:nvPr/>
        </p:nvSpPr>
        <p:spPr>
          <a:xfrm>
            <a:off x="0" y="2870280"/>
            <a:ext cx="6492960" cy="107964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CustomShape 2"/>
          <p:cNvSpPr/>
          <p:nvPr/>
        </p:nvSpPr>
        <p:spPr>
          <a:xfrm rot="16200000" flipH="1">
            <a:off x="5200920" y="-123840"/>
            <a:ext cx="6848640" cy="7114680"/>
          </a:xfrm>
          <a:prstGeom prst="flowChartManualInput">
            <a:avLst/>
          </a:prstGeom>
          <a:solidFill>
            <a:srgbClr val="01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3"/>
          <p:cNvSpPr/>
          <p:nvPr/>
        </p:nvSpPr>
        <p:spPr>
          <a:xfrm>
            <a:off x="-803680" y="2538179"/>
            <a:ext cx="6208920" cy="1790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4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MOT Evaluation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475" name="CustomShape 4"/>
          <p:cNvSpPr/>
          <p:nvPr/>
        </p:nvSpPr>
        <p:spPr>
          <a:xfrm>
            <a:off x="7452720" y="-1518840"/>
            <a:ext cx="4036680" cy="9226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0" spc="-1" dirty="0">
                <a:solidFill>
                  <a:srgbClr val="004F8A"/>
                </a:solidFill>
                <a:latin typeface="Calibri"/>
                <a:ea typeface="微軟正黑體"/>
              </a:rPr>
              <a:t>4</a:t>
            </a:r>
            <a:endParaRPr lang="en-US" sz="60000" b="0" strike="noStrike" spc="-1" dirty="0">
              <a:latin typeface="Arial"/>
            </a:endParaRPr>
          </a:p>
        </p:txBody>
      </p:sp>
      <p:sp>
        <p:nvSpPr>
          <p:cNvPr id="476" name="Line 5"/>
          <p:cNvSpPr/>
          <p:nvPr/>
        </p:nvSpPr>
        <p:spPr>
          <a:xfrm>
            <a:off x="0" y="2971800"/>
            <a:ext cx="5892480" cy="360"/>
          </a:xfrm>
          <a:prstGeom prst="line">
            <a:avLst/>
          </a:prstGeom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Line 6"/>
          <p:cNvSpPr/>
          <p:nvPr/>
        </p:nvSpPr>
        <p:spPr>
          <a:xfrm>
            <a:off x="0" y="3873240"/>
            <a:ext cx="5689440" cy="360"/>
          </a:xfrm>
          <a:prstGeom prst="line">
            <a:avLst/>
          </a:prstGeom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1149368986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4 MOT Evaluation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/>
          </p:nvPr>
        </p:nvSpPr>
        <p:spPr>
          <a:xfrm>
            <a:off x="1765534" y="744858"/>
            <a:ext cx="10063888" cy="3750025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/>
              <a:t>Metrics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Datasets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2141571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93186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1.1 What</a:t>
            </a:r>
            <a:r>
              <a:rPr lang="en-US" sz="3600" b="1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 i</a:t>
            </a: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s MOT?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/>
          </p:nvPr>
        </p:nvSpPr>
        <p:spPr>
          <a:xfrm>
            <a:off x="846254" y="1189821"/>
            <a:ext cx="10198057" cy="2699131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zh-CN" altLang="en-US" sz="2400" dirty="0" smtClean="0"/>
              <a:t>Multi-object tracking (MOT) is to locate each target at each frame, and draw their trajectories.</a:t>
            </a:r>
            <a:endParaRPr lang="en-US" altLang="zh-CN" sz="2400" dirty="0" smtClean="0"/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400" dirty="0" smtClean="0"/>
              <a:t>The class of targets can be pedestrians, cars, faces etc.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400" dirty="0"/>
              <a:t>Pedestrian MOT is one of the most difficult MOT </a:t>
            </a:r>
            <a:r>
              <a:rPr lang="en-US" altLang="zh-CN" sz="2400" dirty="0" smtClean="0"/>
              <a:t>task, because pedestrian is non-rigid body.</a:t>
            </a:r>
            <a:endParaRPr lang="zh-CN" altLang="en-US" sz="2400" dirty="0" smtClean="0"/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750" y="3378670"/>
            <a:ext cx="10258561" cy="338235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4.1 Metrics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/>
          </p:nvPr>
        </p:nvSpPr>
        <p:spPr>
          <a:xfrm>
            <a:off x="1096200" y="3029167"/>
            <a:ext cx="10063888" cy="1189823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/>
              <a:t>Metrics for </a:t>
            </a:r>
            <a:r>
              <a:rPr lang="en-US" altLang="zh-CN" sz="2800" dirty="0" smtClean="0"/>
              <a:t>Detection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/>
              <a:t>Accuracy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Precision</a:t>
            </a:r>
            <a:endParaRPr lang="en-US" altLang="zh-CN" sz="2800" dirty="0"/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/>
              <a:t>Metrics </a:t>
            </a:r>
            <a:r>
              <a:rPr lang="en-US" altLang="zh-CN" sz="2800" dirty="0" smtClean="0"/>
              <a:t>for Tracking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/>
              <a:t>Accuracy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Precision</a:t>
            </a:r>
            <a:endParaRPr lang="en-US" altLang="zh-CN" sz="2800" dirty="0"/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Completeness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Robustness</a:t>
            </a: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0134" y="162727"/>
            <a:ext cx="5543550" cy="643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6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4.1 Metrics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/>
          </p:nvPr>
        </p:nvSpPr>
        <p:spPr>
          <a:xfrm>
            <a:off x="1096200" y="3029167"/>
            <a:ext cx="10063888" cy="1189823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/>
              <a:t>Metrics for </a:t>
            </a:r>
            <a:r>
              <a:rPr lang="en-US" altLang="zh-CN" sz="2800" dirty="0" smtClean="0"/>
              <a:t>Detection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/>
              <a:t>Accuracy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Precision</a:t>
            </a:r>
            <a:endParaRPr lang="en-US" altLang="zh-CN" sz="2800" dirty="0"/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/>
              <a:t>Metrics </a:t>
            </a:r>
            <a:r>
              <a:rPr lang="en-US" altLang="zh-CN" sz="2800" dirty="0" smtClean="0"/>
              <a:t>for Tracking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/>
              <a:t>Accuracy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Precision</a:t>
            </a:r>
            <a:endParaRPr lang="en-US" altLang="zh-CN" sz="2800" dirty="0"/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Completeness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Robustness</a:t>
            </a:r>
            <a:endParaRPr lang="en-US" altLang="zh-CN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860" y="365486"/>
            <a:ext cx="8505443" cy="6179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669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4.1 Metrics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6" name="文本占位符 3"/>
          <p:cNvSpPr>
            <a:spLocks noGrp="1"/>
          </p:cNvSpPr>
          <p:nvPr>
            <p:ph type="body"/>
          </p:nvPr>
        </p:nvSpPr>
        <p:spPr>
          <a:xfrm>
            <a:off x="998544" y="1542360"/>
            <a:ext cx="10063888" cy="3756751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MOTA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Combines three error sources: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False positives, missed targets and identity switches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IDF1</a:t>
            </a:r>
            <a:endParaRPr lang="en-US" altLang="zh-CN" sz="2800" dirty="0"/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The ratio of correctly identified detections over the average number of ground-truth and computed detections</a:t>
            </a:r>
            <a:endParaRPr lang="en-US" altLang="zh-CN" sz="2800" dirty="0"/>
          </a:p>
          <a:p>
            <a:pPr marL="457200">
              <a:lnSpc>
                <a:spcPct val="125000"/>
              </a:lnSpc>
              <a:buClr>
                <a:schemeClr val="accent5"/>
              </a:buClr>
            </a:pPr>
            <a:endParaRPr lang="en-US" altLang="zh-CN" sz="2800" dirty="0"/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endParaRPr lang="en-US" altLang="zh-CN" sz="28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3178" y="1065175"/>
            <a:ext cx="3333750" cy="6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948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4.2 Datasets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8121" y="1646823"/>
            <a:ext cx="8187238" cy="5067957"/>
          </a:xfrm>
          <a:prstGeom prst="rect">
            <a:avLst/>
          </a:prstGeom>
        </p:spPr>
      </p:pic>
      <p:sp>
        <p:nvSpPr>
          <p:cNvPr id="5" name="文本占位符 3"/>
          <p:cNvSpPr>
            <a:spLocks noGrp="1"/>
          </p:cNvSpPr>
          <p:nvPr>
            <p:ph type="body"/>
          </p:nvPr>
        </p:nvSpPr>
        <p:spPr>
          <a:xfrm>
            <a:off x="1188496" y="1065175"/>
            <a:ext cx="10063888" cy="470264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/>
              <a:t>MOT Benchmark (https://motchallenge.net)</a:t>
            </a:r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51482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4.2 Datasets</a:t>
            </a:r>
            <a:endParaRPr lang="en-US" sz="3600" b="0" strike="noStrike" spc="-1" dirty="0">
              <a:latin typeface="Arial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653" y="846000"/>
            <a:ext cx="8749573" cy="562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347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875862" y="1690909"/>
            <a:ext cx="10337494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PETS</a:t>
            </a:r>
            <a:r>
              <a:rPr lang="zh-CN" altLang="en-US" sz="2400" dirty="0"/>
              <a:t>09-S2L1：该视频主要挑战在于目标移动在</a:t>
            </a:r>
            <a:r>
              <a:rPr lang="zh-CN" altLang="en-US" sz="2400" dirty="0">
                <a:solidFill>
                  <a:srgbClr val="FF0000"/>
                </a:solidFill>
              </a:rPr>
              <a:t>高速非线性</a:t>
            </a:r>
            <a:r>
              <a:rPr lang="zh-CN" altLang="en-US" sz="2400" dirty="0"/>
              <a:t>模式下，目标</a:t>
            </a:r>
            <a:r>
              <a:rPr lang="zh-CN" altLang="en-US" sz="2400" dirty="0">
                <a:solidFill>
                  <a:srgbClr val="FF0000"/>
                </a:solidFill>
              </a:rPr>
              <a:t>遮挡频繁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 PETS</a:t>
            </a:r>
            <a:r>
              <a:rPr lang="zh-CN" altLang="en-US" sz="2400" dirty="0"/>
              <a:t>09-S2L2：存在</a:t>
            </a:r>
            <a:r>
              <a:rPr lang="zh-CN" altLang="en-US" sz="2400" dirty="0">
                <a:solidFill>
                  <a:srgbClr val="FF0000"/>
                </a:solidFill>
              </a:rPr>
              <a:t>严重遮挡</a:t>
            </a:r>
            <a:r>
              <a:rPr lang="zh-CN" altLang="en-US" sz="2400" dirty="0" smtClean="0"/>
              <a:t>。</a:t>
            </a: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 TUD</a:t>
            </a:r>
            <a:r>
              <a:rPr lang="zh-CN" altLang="en-US" sz="2400" dirty="0"/>
              <a:t>-Stadtmitte：视角低，相互遮挡严重，出现</a:t>
            </a:r>
            <a:r>
              <a:rPr lang="zh-CN" altLang="en-US" sz="2400" dirty="0">
                <a:solidFill>
                  <a:srgbClr val="FF0000"/>
                </a:solidFill>
              </a:rPr>
              <a:t>完全遮挡</a:t>
            </a:r>
            <a:r>
              <a:rPr lang="zh-CN" altLang="en-US" sz="2400" dirty="0"/>
              <a:t>                </a:t>
            </a: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400" dirty="0" smtClean="0"/>
              <a:t> ParkingLot</a:t>
            </a:r>
            <a:r>
              <a:rPr lang="zh-CN" altLang="en-US" sz="2400" dirty="0"/>
              <a:t>：</a:t>
            </a:r>
            <a:r>
              <a:rPr lang="zh-CN" altLang="en-US" sz="2400" dirty="0">
                <a:solidFill>
                  <a:srgbClr val="FF0000"/>
                </a:solidFill>
              </a:rPr>
              <a:t>相互遮挡</a:t>
            </a:r>
            <a:r>
              <a:rPr lang="zh-CN" altLang="en-US" sz="2400" dirty="0"/>
              <a:t>比TUD还要严重       </a:t>
            </a: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zh-CN" sz="24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2400" dirty="0"/>
              <a:t> </a:t>
            </a:r>
            <a:r>
              <a:rPr lang="zh-CN" altLang="en-US" sz="2400" dirty="0" smtClean="0"/>
              <a:t>TownCenter</a:t>
            </a:r>
            <a:r>
              <a:rPr lang="zh-CN" altLang="en-US" sz="2400" dirty="0"/>
              <a:t>：16个人形随时可见导致了频繁遮挡，由于静态背景中存在</a:t>
            </a:r>
            <a:r>
              <a:rPr lang="zh-CN" altLang="en-US" sz="2400" dirty="0">
                <a:solidFill>
                  <a:srgbClr val="FF0000"/>
                </a:solidFill>
              </a:rPr>
              <a:t>沙滩</a:t>
            </a:r>
            <a:r>
              <a:rPr lang="zh-CN" altLang="en-US" sz="2400" dirty="0"/>
              <a:t>导致部分目标不能被检测出</a:t>
            </a:r>
            <a:r>
              <a:rPr lang="zh-CN" altLang="en-US" sz="2400" dirty="0" smtClean="0"/>
              <a:t>。</a:t>
            </a:r>
            <a:endParaRPr lang="zh-CN" altLang="en-US" sz="2400" dirty="0"/>
          </a:p>
        </p:txBody>
      </p:sp>
      <p:sp>
        <p:nvSpPr>
          <p:cNvPr id="7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4.2 Datasets</a:t>
            </a:r>
            <a:endParaRPr lang="en-US" sz="36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9151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图片"/>
          <p:cNvPicPr/>
          <p:nvPr/>
        </p:nvPicPr>
        <p:blipFill>
          <a:blip r:embed="rId2"/>
          <a:srcRect t="16502" b="16502"/>
          <a:stretch/>
        </p:blipFill>
        <p:spPr>
          <a:xfrm>
            <a:off x="0" y="0"/>
            <a:ext cx="6803640" cy="6848640"/>
          </a:xfrm>
          <a:prstGeom prst="rect">
            <a:avLst/>
          </a:prstGeom>
          <a:ln>
            <a:noFill/>
          </a:ln>
        </p:spPr>
      </p:pic>
      <p:sp>
        <p:nvSpPr>
          <p:cNvPr id="472" name="CustomShape 1"/>
          <p:cNvSpPr/>
          <p:nvPr/>
        </p:nvSpPr>
        <p:spPr>
          <a:xfrm>
            <a:off x="0" y="2870280"/>
            <a:ext cx="6492960" cy="107964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CustomShape 2"/>
          <p:cNvSpPr/>
          <p:nvPr/>
        </p:nvSpPr>
        <p:spPr>
          <a:xfrm rot="16200000" flipH="1">
            <a:off x="5200920" y="-123840"/>
            <a:ext cx="6848640" cy="7114680"/>
          </a:xfrm>
          <a:prstGeom prst="flowChartManualInput">
            <a:avLst/>
          </a:prstGeom>
          <a:solidFill>
            <a:srgbClr val="01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3"/>
          <p:cNvSpPr/>
          <p:nvPr/>
        </p:nvSpPr>
        <p:spPr>
          <a:xfrm>
            <a:off x="-803680" y="2538179"/>
            <a:ext cx="6208920" cy="1790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32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State-of-the-art Work</a:t>
            </a:r>
            <a:r>
              <a:rPr lang="en-US" altLang="zh-CN" sz="32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s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475" name="CustomShape 4"/>
          <p:cNvSpPr/>
          <p:nvPr/>
        </p:nvSpPr>
        <p:spPr>
          <a:xfrm>
            <a:off x="7452720" y="-1518840"/>
            <a:ext cx="4036680" cy="9226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0" spc="-1" dirty="0" smtClean="0">
                <a:solidFill>
                  <a:srgbClr val="004F8A"/>
                </a:solidFill>
                <a:latin typeface="Calibri"/>
                <a:ea typeface="微軟正黑體"/>
              </a:rPr>
              <a:t>5</a:t>
            </a:r>
            <a:endParaRPr lang="en-US" sz="60000" b="0" strike="noStrike" spc="-1" dirty="0">
              <a:latin typeface="Arial"/>
            </a:endParaRPr>
          </a:p>
        </p:txBody>
      </p:sp>
      <p:sp>
        <p:nvSpPr>
          <p:cNvPr id="476" name="Line 5"/>
          <p:cNvSpPr/>
          <p:nvPr/>
        </p:nvSpPr>
        <p:spPr>
          <a:xfrm>
            <a:off x="0" y="2971800"/>
            <a:ext cx="5892480" cy="360"/>
          </a:xfrm>
          <a:prstGeom prst="line">
            <a:avLst/>
          </a:prstGeom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Line 6"/>
          <p:cNvSpPr/>
          <p:nvPr/>
        </p:nvSpPr>
        <p:spPr>
          <a:xfrm>
            <a:off x="0" y="3873240"/>
            <a:ext cx="5689440" cy="360"/>
          </a:xfrm>
          <a:prstGeom prst="line">
            <a:avLst/>
          </a:prstGeom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4211503682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6225" y="491470"/>
            <a:ext cx="4627283" cy="5126304"/>
          </a:xfrm>
          <a:prstGeom prst="rect">
            <a:avLst/>
          </a:prstGeom>
        </p:spPr>
      </p:pic>
      <p:sp>
        <p:nvSpPr>
          <p:cNvPr id="6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MC&amp;SAC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12422" y="6087329"/>
            <a:ext cx="11259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/>
              <a:t>Feng, W., Hu, Z., Wu, W., Yan, J., &amp; Ouyang, W. (2019). Multi-Object Tracking with Multiple Cues and Switcher-Aware Classification. Retrieved from http://arxiv.org/abs/1901.06129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98893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7385" y="1189712"/>
            <a:ext cx="9790484" cy="4773079"/>
          </a:xfrm>
          <a:prstGeom prst="rect">
            <a:avLst/>
          </a:prstGeom>
        </p:spPr>
      </p:pic>
      <p:sp>
        <p:nvSpPr>
          <p:cNvPr id="5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MC&amp;SAC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12422" y="6087329"/>
            <a:ext cx="112592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/>
              <a:t>Feng, W., Hu, Z., Wu, W., Yan, J., &amp; Ouyang, W. (2019). Multi-Object Tracking with Multiple Cues and Switcher-Aware Classification. Retrieved from http://arxiv.org/abs/1901.06129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927282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2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H2T</a:t>
            </a:r>
            <a:endParaRPr lang="en-US" sz="3200" b="1" spc="-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6438" y="5834863"/>
            <a:ext cx="122617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Wen, L., Li, W., Yan, J., Lei, Z., Yi, D., &amp; Li, S. Z. (2014). Multiple target tracking based on undirected hierarchical relation hypergraph. </a:t>
            </a:r>
            <a:r>
              <a:rPr lang="en-US" altLang="zh-CN" i="1" dirty="0"/>
              <a:t>Proceedings of the IEEE Computer Society Conference on Computer Vision and Pattern Recognition</a:t>
            </a:r>
            <a:r>
              <a:rPr lang="en-US" altLang="zh-CN" dirty="0"/>
              <a:t>, 1282–1289. https://doi.org/10.1109/CVPR.2014.167</a:t>
            </a:r>
            <a:endParaRPr lang="en-US" altLang="zh-CN" dirty="0"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571625"/>
            <a:ext cx="9410700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869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1.2 Application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/>
          </p:nvPr>
        </p:nvSpPr>
        <p:spPr>
          <a:xfrm>
            <a:off x="1096200" y="1344058"/>
            <a:ext cx="10041853" cy="2269475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3200" dirty="0"/>
              <a:t> </a:t>
            </a:r>
            <a:r>
              <a:rPr lang="en-US" altLang="zh-CN" sz="3200" dirty="0" smtClean="0"/>
              <a:t> Application </a:t>
            </a:r>
            <a:r>
              <a:rPr lang="en-US" altLang="zh-CN" sz="3200" dirty="0"/>
              <a:t>of Multi-object Tracking (MOT</a:t>
            </a:r>
            <a:r>
              <a:rPr lang="en-US" altLang="zh-CN" sz="3200" dirty="0" smtClean="0"/>
              <a:t>)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Intelligent monitoring and security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Automated Driving System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800" dirty="0" smtClean="0"/>
              <a:t>Medical Use</a:t>
            </a:r>
          </a:p>
          <a:p>
            <a:pPr>
              <a:buClr>
                <a:schemeClr val="accent5"/>
              </a:buClr>
              <a:buFont typeface="Wingdings" panose="05000000000000000000" pitchFamily="2" charset="2"/>
              <a:buChar char="p"/>
            </a:pPr>
            <a:endParaRPr lang="en-US" altLang="zh-CN" sz="3200" dirty="0"/>
          </a:p>
          <a:p>
            <a:pPr lvl="1">
              <a:buClr>
                <a:schemeClr val="accent5"/>
              </a:buClr>
              <a:buFont typeface="Wingdings" panose="05000000000000000000" pitchFamily="2" charset="2"/>
              <a:buChar char="p"/>
            </a:pPr>
            <a:endParaRPr lang="en-US" altLang="zh-CN" sz="200" dirty="0"/>
          </a:p>
          <a:p>
            <a:pPr lvl="1">
              <a:buClr>
                <a:schemeClr val="accent5"/>
              </a:buClr>
              <a:buFont typeface="Wingdings" panose="05000000000000000000" pitchFamily="2" charset="2"/>
              <a:buChar char="p"/>
            </a:pPr>
            <a:endParaRPr lang="zh-CN" altLang="en-US" sz="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480" y="3357552"/>
            <a:ext cx="8953039" cy="3412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87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2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POI</a:t>
            </a:r>
            <a:endParaRPr lang="en-US" sz="3200" b="1" spc="-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86438" y="5834863"/>
            <a:ext cx="122617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/>
              <a:t>Kong, X., Xin, B., Wang, Y., &amp; Hua, G. (2017). Collaborative deep reinforcement learning for joint object search. </a:t>
            </a:r>
            <a:r>
              <a:rPr lang="en-US" altLang="zh-CN" i="1" dirty="0"/>
              <a:t>Proceedings - 30th IEEE Conference on Computer Vision and Pattern Recognition, CVPR 2017</a:t>
            </a:r>
            <a:r>
              <a:rPr lang="en-US" altLang="zh-CN" dirty="0"/>
              <a:t>, </a:t>
            </a:r>
            <a:r>
              <a:rPr lang="en-US" altLang="zh-CN" i="1" dirty="0"/>
              <a:t>2017</a:t>
            </a:r>
            <a:r>
              <a:rPr lang="en-US" altLang="zh-CN" dirty="0"/>
              <a:t>–</a:t>
            </a:r>
            <a:r>
              <a:rPr lang="en-US" altLang="zh-CN" i="1" dirty="0" err="1"/>
              <a:t>Janua</a:t>
            </a:r>
            <a:r>
              <a:rPr lang="en-US" altLang="zh-CN" dirty="0"/>
              <a:t>, 7072–7081. https://doi.org/10.1109/CVPR.2017.748</a:t>
            </a:r>
            <a:endParaRPr lang="en-US" altLang="zh-CN" dirty="0">
              <a:effectLst/>
            </a:endParaRPr>
          </a:p>
        </p:txBody>
      </p:sp>
      <p:sp>
        <p:nvSpPr>
          <p:cNvPr id="7" name="文本占位符 3"/>
          <p:cNvSpPr>
            <a:spLocks noGrp="1"/>
          </p:cNvSpPr>
          <p:nvPr>
            <p:ph type="body"/>
          </p:nvPr>
        </p:nvSpPr>
        <p:spPr>
          <a:xfrm>
            <a:off x="1765534" y="744858"/>
            <a:ext cx="10063888" cy="3750025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state-of-the-art</a:t>
            </a:r>
            <a:r>
              <a:rPr lang="zh-CN" altLang="en-US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detection</a:t>
            </a:r>
            <a:endParaRPr lang="en-US" altLang="zh-CN" sz="2800" dirty="0"/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state-of-the-art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-US" altLang="zh-CN" sz="2800" dirty="0" smtClean="0">
                <a:latin typeface="Microsoft YaHei" panose="020B0503020204020204" pitchFamily="34" charset="-122"/>
                <a:ea typeface="Microsoft YaHei" panose="020B0503020204020204" pitchFamily="34" charset="-122"/>
              </a:rPr>
              <a:t>feature</a:t>
            </a:r>
            <a:endParaRPr lang="zh-CN" altLang="en-US" sz="2800" dirty="0"/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699718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200" b="1" strike="noStrike" spc="-1" dirty="0" err="1" smtClean="0">
                <a:solidFill>
                  <a:srgbClr val="000000"/>
                </a:solidFill>
                <a:latin typeface="微软雅黑"/>
                <a:ea typeface="微软雅黑"/>
              </a:rPr>
              <a:t>SORT&amp;DeepSORT</a:t>
            </a:r>
            <a:endParaRPr lang="en-US" sz="3200" b="1" spc="-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410081" y="4808729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/>
          </p:nvPr>
        </p:nvSpPr>
        <p:spPr>
          <a:xfrm>
            <a:off x="1401977" y="1670275"/>
            <a:ext cx="10063888" cy="3750025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State-of-the-art</a:t>
            </a:r>
            <a:r>
              <a:rPr lang="zh-CN" altLang="en-US" sz="2800" dirty="0" smtClean="0"/>
              <a:t> </a:t>
            </a:r>
            <a:r>
              <a:rPr lang="en-US" altLang="zh-CN" sz="2800" dirty="0"/>
              <a:t>detection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/>
              <a:t>Hungarian Algorithm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/>
              <a:t>D</a:t>
            </a:r>
            <a:r>
              <a:rPr lang="en-US" altLang="zh-CN" sz="2800" dirty="0" smtClean="0"/>
              <a:t>eep </a:t>
            </a:r>
            <a:r>
              <a:rPr lang="en-US" altLang="zh-CN" sz="2800" dirty="0"/>
              <a:t>association metric</a:t>
            </a:r>
            <a:endParaRPr lang="zh-CN" altLang="en-US" sz="2800" dirty="0"/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endParaRPr lang="en-US" altLang="zh-CN" sz="2800" dirty="0"/>
          </a:p>
        </p:txBody>
      </p:sp>
      <p:sp>
        <p:nvSpPr>
          <p:cNvPr id="3" name="矩形 2"/>
          <p:cNvSpPr/>
          <p:nvPr/>
        </p:nvSpPr>
        <p:spPr>
          <a:xfrm>
            <a:off x="789542" y="6025400"/>
            <a:ext cx="103815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/>
              <a:t>Terms, I., &amp; Tracking, I. (</a:t>
            </a:r>
            <a:r>
              <a:rPr lang="en-US" altLang="zh-CN" dirty="0" err="1"/>
              <a:t>n.d.</a:t>
            </a:r>
            <a:r>
              <a:rPr lang="en-US" altLang="zh-CN" dirty="0"/>
              <a:t>). REAL-TIME MULTIPLE PEOPLE TRACKING WITH DEEPLY LEARNED CANDIDATE SELECTION AND PERSON RE-IDENTIFICATION Long.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749770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2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IOU Tracker</a:t>
            </a:r>
            <a:endParaRPr lang="en-US" sz="3200" b="1" spc="-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6908" y="1565888"/>
            <a:ext cx="5436079" cy="358166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5845881"/>
            <a:ext cx="12192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 err="1"/>
              <a:t>Bochinski</a:t>
            </a:r>
            <a:r>
              <a:rPr lang="en-US" altLang="zh-CN" dirty="0"/>
              <a:t>, E., </a:t>
            </a:r>
            <a:r>
              <a:rPr lang="en-US" altLang="zh-CN" dirty="0" err="1"/>
              <a:t>Eiselein</a:t>
            </a:r>
            <a:r>
              <a:rPr lang="en-US" altLang="zh-CN" dirty="0"/>
              <a:t>, V., &amp; </a:t>
            </a:r>
            <a:r>
              <a:rPr lang="en-US" altLang="zh-CN" dirty="0" err="1"/>
              <a:t>Sikora</a:t>
            </a:r>
            <a:r>
              <a:rPr lang="en-US" altLang="zh-CN" dirty="0"/>
              <a:t>, T. (2017). High-Speed tracking-by-detection without using image information. </a:t>
            </a:r>
            <a:r>
              <a:rPr lang="en-US" altLang="zh-CN" i="1" dirty="0"/>
              <a:t>2017 14th IEEE International Conference on Advanced Video and Signal Based Surveillance, AVSS 2017</a:t>
            </a:r>
            <a:r>
              <a:rPr lang="en-US" altLang="zh-CN" dirty="0"/>
              <a:t>, (August). https://doi.org/10.1109/AVSS.2017.8078516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6525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altLang="zh-CN" sz="32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MOTDT</a:t>
            </a:r>
            <a:endParaRPr lang="en-US" sz="3200" b="1" spc="-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7062" y="1143000"/>
            <a:ext cx="5857875" cy="4572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096200" y="6087328"/>
            <a:ext cx="990783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/>
              <a:t>Terms, I., &amp; Tracking, I. (</a:t>
            </a:r>
            <a:r>
              <a:rPr lang="en-US" altLang="zh-CN" dirty="0" err="1"/>
              <a:t>n.d.</a:t>
            </a:r>
            <a:r>
              <a:rPr lang="en-US" altLang="zh-CN" dirty="0"/>
              <a:t>). REAL-TIME MULTIPLE PEOPLE TRACKING WITH DEEPLY LEARNED CANDIDATE SELECTION AND PERSON RE-IDENTIFICATION Long.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07803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b="1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STAM</a:t>
            </a:r>
            <a:endParaRPr lang="en-US" sz="3200" b="1" spc="-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1790700"/>
            <a:ext cx="11401425" cy="32766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84463" y="5792825"/>
            <a:ext cx="1259595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/>
              <a:t>Chu, Q., Ouyang, W., Li, H., Wang, X., Liu, B., &amp; Yu, N. (2017). Online Multi-object Tracking Using CNN-Based Single Object Tracker with Spatial-Temporal Attention Mechanism. </a:t>
            </a:r>
            <a:r>
              <a:rPr lang="en-US" altLang="zh-CN" i="1" dirty="0"/>
              <a:t>Proceedings of the IEEE International Conference on Computer Vision</a:t>
            </a:r>
            <a:r>
              <a:rPr lang="en-US" altLang="zh-CN" dirty="0"/>
              <a:t>, </a:t>
            </a:r>
            <a:r>
              <a:rPr lang="en-US" altLang="zh-CN" i="1" dirty="0"/>
              <a:t>2017</a:t>
            </a:r>
            <a:r>
              <a:rPr lang="en-US" altLang="zh-CN" dirty="0"/>
              <a:t>–</a:t>
            </a:r>
            <a:r>
              <a:rPr lang="en-US" altLang="zh-CN" i="1" dirty="0" err="1"/>
              <a:t>Octob</a:t>
            </a:r>
            <a:r>
              <a:rPr lang="en-US" altLang="zh-CN" dirty="0"/>
              <a:t>, 4846–4855. https://doi.org/10.1109/ICCV.2017.518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95478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b="1" spc="-1" dirty="0">
                <a:solidFill>
                  <a:srgbClr val="000000"/>
                </a:solidFill>
                <a:latin typeface="微软雅黑"/>
                <a:ea typeface="微软雅黑"/>
              </a:rPr>
              <a:t>Online MOT -- </a:t>
            </a:r>
            <a:r>
              <a:rPr lang="en-US" sz="3200" b="1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DMAN</a:t>
            </a:r>
            <a:endParaRPr lang="en-US" sz="3200" b="1" spc="-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5828567"/>
            <a:ext cx="1248211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/>
              <a:t>Zhu, J., Yang, H., Liu, N., Kim, M., Zhang, W., &amp; Yang, M. H. (2018). Online Multi-Object Tracking with Dual Matching Attention Networks. </a:t>
            </a:r>
            <a:r>
              <a:rPr lang="en-US" altLang="zh-CN" i="1" dirty="0"/>
              <a:t>Lecture Notes in Computer Science (Including Subseries Lecture Notes in Artificial Intelligence and Lecture Notes in Bioinformatics)</a:t>
            </a:r>
            <a:r>
              <a:rPr lang="en-US" altLang="zh-CN" dirty="0"/>
              <a:t>, </a:t>
            </a:r>
            <a:r>
              <a:rPr lang="en-US" altLang="zh-CN" i="1" dirty="0"/>
              <a:t>11209 LNCS</a:t>
            </a:r>
            <a:r>
              <a:rPr lang="en-US" altLang="zh-CN" dirty="0"/>
              <a:t>, 379–396. https://doi.org/10.1007/978-3-030-01228-1_23</a:t>
            </a:r>
            <a:endParaRPr lang="en-US" altLang="zh-CN" dirty="0"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8619" y="3225316"/>
            <a:ext cx="9784871" cy="26530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3646" y="878578"/>
            <a:ext cx="8233587" cy="240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7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b="1" spc="-1" dirty="0">
                <a:solidFill>
                  <a:srgbClr val="000000"/>
                </a:solidFill>
                <a:latin typeface="微软雅黑"/>
                <a:ea typeface="微软雅黑"/>
              </a:rPr>
              <a:t>MTMCT -- </a:t>
            </a:r>
            <a:r>
              <a:rPr lang="en-US" sz="3200" b="1" spc="-1" dirty="0" err="1">
                <a:solidFill>
                  <a:srgbClr val="000000"/>
                </a:solidFill>
                <a:latin typeface="微软雅黑"/>
                <a:ea typeface="微软雅黑"/>
              </a:rPr>
              <a:t>DeepCC</a:t>
            </a:r>
            <a:endParaRPr lang="en-US" sz="3200" b="1" spc="-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1895" y="6096126"/>
            <a:ext cx="120675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 err="1"/>
              <a:t>Ristani</a:t>
            </a:r>
            <a:r>
              <a:rPr lang="en-US" altLang="zh-CN" dirty="0"/>
              <a:t>, E., &amp; </a:t>
            </a:r>
            <a:r>
              <a:rPr lang="en-US" altLang="zh-CN" dirty="0" err="1"/>
              <a:t>Tomasi</a:t>
            </a:r>
            <a:r>
              <a:rPr lang="en-US" altLang="zh-CN" dirty="0"/>
              <a:t>, C. (2018). Features for Multi-Target Multi-Camera Tracking and Re-Identification. https://doi.org/10.1109/CVPR.2018.00632</a:t>
            </a:r>
            <a:endParaRPr lang="en-US" altLang="zh-CN" dirty="0">
              <a:effectLst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112" y="1895475"/>
            <a:ext cx="111537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444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b="1" spc="-1" dirty="0">
                <a:solidFill>
                  <a:srgbClr val="000000"/>
                </a:solidFill>
                <a:latin typeface="微软雅黑"/>
                <a:ea typeface="微软雅黑"/>
              </a:rPr>
              <a:t>Trajectory Prediction -- Social LSTM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609" y="1260519"/>
            <a:ext cx="4041182" cy="447880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6430" y="1566248"/>
            <a:ext cx="4182320" cy="400931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096200" y="5934670"/>
            <a:ext cx="102273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 err="1"/>
              <a:t>Goel</a:t>
            </a:r>
            <a:r>
              <a:rPr lang="en-US" altLang="zh-CN" dirty="0"/>
              <a:t>, K., </a:t>
            </a:r>
            <a:r>
              <a:rPr lang="en-US" altLang="zh-CN" dirty="0" err="1"/>
              <a:t>Fei-Fei</a:t>
            </a:r>
            <a:r>
              <a:rPr lang="en-US" altLang="zh-CN" dirty="0"/>
              <a:t>, L., </a:t>
            </a:r>
            <a:r>
              <a:rPr lang="en-US" altLang="zh-CN" dirty="0" err="1"/>
              <a:t>Savarese</a:t>
            </a:r>
            <a:r>
              <a:rPr lang="en-US" altLang="zh-CN" dirty="0"/>
              <a:t>, S., </a:t>
            </a:r>
            <a:r>
              <a:rPr lang="en-US" altLang="zh-CN" dirty="0" err="1"/>
              <a:t>Alahi</a:t>
            </a:r>
            <a:r>
              <a:rPr lang="en-US" altLang="zh-CN" dirty="0"/>
              <a:t>, A., </a:t>
            </a:r>
            <a:r>
              <a:rPr lang="en-US" altLang="zh-CN" dirty="0" err="1"/>
              <a:t>Robicquet</a:t>
            </a:r>
            <a:r>
              <a:rPr lang="en-US" altLang="zh-CN" dirty="0"/>
              <a:t>, A., &amp; </a:t>
            </a:r>
            <a:r>
              <a:rPr lang="en-US" altLang="zh-CN" dirty="0" err="1"/>
              <a:t>Ramanathan</a:t>
            </a:r>
            <a:r>
              <a:rPr lang="en-US" altLang="zh-CN" dirty="0"/>
              <a:t>, V. (2016). Social LSTM: Human Trajectory Prediction in Crowded Spaces. </a:t>
            </a:r>
            <a:r>
              <a:rPr lang="en-US" altLang="zh-CN" i="1" dirty="0"/>
              <a:t>2016 IEEE Conference on Computer Vision and Pattern Recognition (CVPR)</a:t>
            </a:r>
            <a:r>
              <a:rPr lang="en-US" altLang="zh-CN" dirty="0"/>
              <a:t>, 961–971. https://doi.org/10.1109/cvpr.2016.110</a:t>
            </a:r>
            <a:endParaRPr lang="en-US" altLang="zh-C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91453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200" b="1" spc="-1" dirty="0">
                <a:solidFill>
                  <a:srgbClr val="000000"/>
                </a:solidFill>
                <a:latin typeface="微软雅黑"/>
                <a:ea typeface="微软雅黑"/>
              </a:rPr>
              <a:t>Scene Modeling -- Behavior </a:t>
            </a:r>
            <a:r>
              <a:rPr lang="en-US" sz="3200" b="1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CNN</a:t>
            </a:r>
            <a:endParaRPr lang="en-US" sz="3200" b="1" spc="-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994" y="6085752"/>
            <a:ext cx="1233889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04800" indent="-304800"/>
            <a:r>
              <a:rPr lang="en-US" altLang="zh-CN" dirty="0" err="1"/>
              <a:t>Rohrbach</a:t>
            </a:r>
            <a:r>
              <a:rPr lang="en-US" altLang="zh-CN" dirty="0"/>
              <a:t>, A., </a:t>
            </a:r>
            <a:r>
              <a:rPr lang="en-US" altLang="zh-CN" dirty="0" err="1"/>
              <a:t>Rohrbach</a:t>
            </a:r>
            <a:r>
              <a:rPr lang="en-US" altLang="zh-CN" dirty="0"/>
              <a:t>, M., Hu, R., Darrell, T., &amp; Schiele, B. (2015). Pedestrian Behavior Understanding and Prediction with Deep Neural Networks. </a:t>
            </a:r>
            <a:r>
              <a:rPr lang="en-US" altLang="zh-CN" i="1" dirty="0"/>
              <a:t>1511.03745V1</a:t>
            </a:r>
            <a:r>
              <a:rPr lang="en-US" altLang="zh-CN" dirty="0"/>
              <a:t>, </a:t>
            </a:r>
            <a:r>
              <a:rPr lang="en-US" altLang="zh-CN" i="1" dirty="0"/>
              <a:t>9905</a:t>
            </a:r>
            <a:r>
              <a:rPr lang="en-US" altLang="zh-CN" dirty="0"/>
              <a:t>(c), 1–10. https://doi.org/10.1007/978-3-319-46448-0_49</a:t>
            </a:r>
            <a:endParaRPr lang="en-US" altLang="zh-CN" dirty="0">
              <a:effectLst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700" y="1295400"/>
            <a:ext cx="937260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49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zh-CN" altLang="en-US" sz="3200" b="1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一些自己的想法</a:t>
            </a:r>
            <a:endParaRPr lang="en-US" sz="3200" b="1" spc="-1" dirty="0">
              <a:solidFill>
                <a:srgbClr val="000000"/>
              </a:solidFill>
              <a:latin typeface="微软雅黑"/>
              <a:ea typeface="微软雅黑"/>
            </a:endParaRPr>
          </a:p>
        </p:txBody>
      </p:sp>
      <p:sp>
        <p:nvSpPr>
          <p:cNvPr id="3" name="文本占位符 3"/>
          <p:cNvSpPr>
            <a:spLocks noGrp="1"/>
          </p:cNvSpPr>
          <p:nvPr>
            <p:ph type="body"/>
          </p:nvPr>
        </p:nvSpPr>
        <p:spPr>
          <a:xfrm>
            <a:off x="1096200" y="1483816"/>
            <a:ext cx="10063888" cy="3745735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Tracking-by-Detection</a:t>
            </a:r>
            <a:r>
              <a:rPr lang="zh-CN" altLang="en-US" sz="2800" dirty="0" smtClean="0"/>
              <a:t>模式是否可以做的更好？</a:t>
            </a:r>
            <a:endParaRPr lang="en-US" altLang="zh-CN" sz="2800" dirty="0" smtClean="0"/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2800" dirty="0" smtClean="0">
                <a:solidFill>
                  <a:srgbClr val="FF0000"/>
                </a:solidFill>
              </a:rPr>
              <a:t>拆解</a:t>
            </a:r>
            <a:r>
              <a:rPr lang="en-US" altLang="zh-CN" sz="2800" dirty="0" smtClean="0">
                <a:solidFill>
                  <a:srgbClr val="FF0000"/>
                </a:solidFill>
              </a:rPr>
              <a:t>Detection</a:t>
            </a:r>
            <a:r>
              <a:rPr lang="zh-CN" altLang="en-US" sz="2800" dirty="0" smtClean="0">
                <a:solidFill>
                  <a:srgbClr val="FF0000"/>
                </a:solidFill>
              </a:rPr>
              <a:t>阶段，融入整体框架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pPr marL="457200" lvl="1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endParaRPr lang="en-US" altLang="zh-CN" sz="200" dirty="0" smtClean="0"/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zh-CN" altLang="en-US" sz="2800" dirty="0" smtClean="0"/>
              <a:t>深度学习方法如何能更好地运用？</a:t>
            </a:r>
            <a:endParaRPr lang="en-US" altLang="zh-CN" sz="2800" dirty="0" smtClean="0"/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深度特征</a:t>
            </a:r>
            <a:r>
              <a:rPr lang="en-US" altLang="zh-CN" sz="2800" dirty="0" smtClean="0"/>
              <a:t>/</a:t>
            </a:r>
            <a:r>
              <a:rPr lang="zh-CN" altLang="en-US" sz="2800" dirty="0" smtClean="0"/>
              <a:t>单目标跟踪成果</a:t>
            </a:r>
            <a:endParaRPr lang="en-US" altLang="zh-CN" sz="2800" dirty="0" smtClean="0"/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zh-CN" altLang="en-US" sz="2800" dirty="0" smtClean="0"/>
              <a:t>怎么更好处理目标产生和目标离开的情况？</a:t>
            </a:r>
            <a:endParaRPr lang="en-US" altLang="zh-CN" sz="2800" dirty="0" smtClean="0"/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暂时没有想法</a:t>
            </a:r>
            <a:endParaRPr lang="en-US" altLang="zh-CN" sz="2800" dirty="0" smtClean="0"/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zh-CN" altLang="en-US" sz="2800" dirty="0" smtClean="0"/>
              <a:t>如何利用无监督信息？</a:t>
            </a:r>
            <a:endParaRPr lang="en-US" altLang="zh-CN" sz="2800" dirty="0"/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zh-CN" altLang="en-US" sz="2800" dirty="0" smtClean="0"/>
              <a:t>论文阅读量较少</a:t>
            </a:r>
            <a:endParaRPr lang="zh-CN" altLang="en-US" sz="200" dirty="0"/>
          </a:p>
        </p:txBody>
      </p:sp>
    </p:spTree>
    <p:extLst>
      <p:ext uri="{BB962C8B-B14F-4D97-AF65-F5344CB8AC3E}">
        <p14:creationId xmlns:p14="http://schemas.microsoft.com/office/powerpoint/2010/main" val="40009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1.3 Problem Formulation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/>
          </p:nvPr>
        </p:nvSpPr>
        <p:spPr>
          <a:xfrm>
            <a:off x="1096200" y="2511846"/>
            <a:ext cx="9424908" cy="2269475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3200" dirty="0" smtClean="0"/>
              <a:t>Multiple Object Tracking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3200" b="1" dirty="0" smtClean="0"/>
              <a:t>Input: </a:t>
            </a:r>
            <a:r>
              <a:rPr lang="en-US" altLang="zh-CN" sz="3200" dirty="0" smtClean="0"/>
              <a:t>Video sequence(Initial bounding box)</a:t>
            </a:r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3200" b="1" dirty="0" smtClean="0"/>
              <a:t>Output: </a:t>
            </a:r>
            <a:r>
              <a:rPr lang="en-US" altLang="zh-CN" sz="3200" dirty="0" smtClean="0"/>
              <a:t>The trajectory and a unique ID for each target. Each target is represented by a bounding box.</a:t>
            </a:r>
          </a:p>
          <a:p>
            <a:pPr lvl="1" indent="457200">
              <a:buClr>
                <a:schemeClr val="accent5"/>
              </a:buClr>
              <a:buFont typeface="Wingdings" panose="05000000000000000000" pitchFamily="2" charset="2"/>
              <a:buChar char="p"/>
            </a:pPr>
            <a:endParaRPr lang="en-US" altLang="zh-CN" sz="3200" dirty="0"/>
          </a:p>
          <a:p>
            <a:pPr lvl="1" indent="457200">
              <a:buClr>
                <a:schemeClr val="accent5"/>
              </a:buClr>
              <a:buFont typeface="Wingdings" panose="05000000000000000000" pitchFamily="2" charset="2"/>
              <a:buChar char="p"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46081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CustomShape 1"/>
          <p:cNvSpPr/>
          <p:nvPr/>
        </p:nvSpPr>
        <p:spPr>
          <a:xfrm>
            <a:off x="4338000" y="1629000"/>
            <a:ext cx="3590640" cy="3590640"/>
          </a:xfrm>
          <a:prstGeom prst="ellipse">
            <a:avLst/>
          </a:prstGeom>
          <a:solidFill>
            <a:srgbClr val="01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0" name="CustomShape 2"/>
          <p:cNvSpPr/>
          <p:nvPr/>
        </p:nvSpPr>
        <p:spPr>
          <a:xfrm>
            <a:off x="4535280" y="2828880"/>
            <a:ext cx="3195360" cy="117936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7200" b="0" strike="noStrike" spc="-1">
                <a:solidFill>
                  <a:srgbClr val="FFFFFF"/>
                </a:solidFill>
                <a:latin typeface="Calibri"/>
                <a:ea typeface="微軟正黑體"/>
              </a:rPr>
              <a:t>THANKS</a:t>
            </a:r>
            <a:endParaRPr lang="en-US" sz="7200" b="0" strike="noStrike" spc="-1">
              <a:latin typeface="Arial"/>
            </a:endParaRPr>
          </a:p>
        </p:txBody>
      </p:sp>
      <p:sp>
        <p:nvSpPr>
          <p:cNvPr id="711" name="Line 3"/>
          <p:cNvSpPr/>
          <p:nvPr/>
        </p:nvSpPr>
        <p:spPr>
          <a:xfrm>
            <a:off x="4697640" y="2828520"/>
            <a:ext cx="2880000" cy="360"/>
          </a:xfrm>
          <a:prstGeom prst="line">
            <a:avLst/>
          </a:prstGeom>
          <a:ln w="64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2" name="Line 4"/>
          <p:cNvSpPr/>
          <p:nvPr/>
        </p:nvSpPr>
        <p:spPr>
          <a:xfrm>
            <a:off x="4697640" y="4029120"/>
            <a:ext cx="2880000" cy="360"/>
          </a:xfrm>
          <a:prstGeom prst="line">
            <a:avLst/>
          </a:prstGeom>
          <a:ln w="648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13" name="CustomShape 5"/>
          <p:cNvSpPr/>
          <p:nvPr/>
        </p:nvSpPr>
        <p:spPr>
          <a:xfrm>
            <a:off x="4435920" y="1743480"/>
            <a:ext cx="3394080" cy="3394080"/>
          </a:xfrm>
          <a:prstGeom prst="ellipse">
            <a:avLst/>
          </a:prstGeom>
          <a:noFill/>
          <a:ln w="12600" cap="rnd">
            <a:solidFill>
              <a:srgbClr val="FFFFFF"/>
            </a:solidFill>
            <a:custDash>
              <a:ds d="400000" sp="3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1.4 </a:t>
            </a:r>
            <a:r>
              <a:rPr lang="en-US" altLang="zh-CN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T</a:t>
            </a:r>
            <a:r>
              <a:rPr lang="en-US" altLang="zh-CN" sz="3600" b="1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erminology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/>
          </p:nvPr>
        </p:nvSpPr>
        <p:spPr>
          <a:xfrm>
            <a:off x="1184335" y="1520328"/>
            <a:ext cx="9424908" cy="2269475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3200" dirty="0" err="1" smtClean="0"/>
              <a:t>Tracklet</a:t>
            </a:r>
            <a:endParaRPr lang="en-US" altLang="zh-CN" sz="3200" dirty="0" smtClean="0"/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3200" dirty="0" smtClean="0"/>
              <a:t>Trajectory</a:t>
            </a:r>
          </a:p>
          <a:p>
            <a:pPr lvl="1">
              <a:buClr>
                <a:schemeClr val="accent5"/>
              </a:buClr>
            </a:pPr>
            <a:endParaRPr lang="en-US" altLang="zh-CN" sz="3200" dirty="0"/>
          </a:p>
          <a:p>
            <a:pPr lvl="1" indent="457200">
              <a:buClr>
                <a:schemeClr val="accent5"/>
              </a:buClr>
              <a:buFont typeface="Wingdings" panose="05000000000000000000" pitchFamily="2" charset="2"/>
              <a:buChar char="p"/>
            </a:pP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907116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" name="图片"/>
          <p:cNvPicPr/>
          <p:nvPr/>
        </p:nvPicPr>
        <p:blipFill>
          <a:blip r:embed="rId2"/>
          <a:srcRect t="16502" b="16502"/>
          <a:stretch/>
        </p:blipFill>
        <p:spPr>
          <a:xfrm>
            <a:off x="0" y="0"/>
            <a:ext cx="6803640" cy="6848640"/>
          </a:xfrm>
          <a:prstGeom prst="rect">
            <a:avLst/>
          </a:prstGeom>
          <a:ln>
            <a:noFill/>
          </a:ln>
        </p:spPr>
      </p:pic>
      <p:sp>
        <p:nvSpPr>
          <p:cNvPr id="472" name="CustomShape 1"/>
          <p:cNvSpPr/>
          <p:nvPr/>
        </p:nvSpPr>
        <p:spPr>
          <a:xfrm>
            <a:off x="0" y="2870280"/>
            <a:ext cx="6492960" cy="107964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3" name="CustomShape 2"/>
          <p:cNvSpPr/>
          <p:nvPr/>
        </p:nvSpPr>
        <p:spPr>
          <a:xfrm rot="16200000" flipH="1">
            <a:off x="5200920" y="-123840"/>
            <a:ext cx="6848640" cy="7114680"/>
          </a:xfrm>
          <a:prstGeom prst="flowChartManualInput">
            <a:avLst/>
          </a:prstGeom>
          <a:solidFill>
            <a:srgbClr val="0171C5"/>
          </a:solidFill>
          <a:ln w="126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4" name="CustomShape 3"/>
          <p:cNvSpPr/>
          <p:nvPr/>
        </p:nvSpPr>
        <p:spPr>
          <a:xfrm>
            <a:off x="-555644" y="2514780"/>
            <a:ext cx="6208920" cy="17906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 algn="r">
              <a:lnSpc>
                <a:spcPct val="90000"/>
              </a:lnSpc>
            </a:pPr>
            <a:r>
              <a:rPr lang="en-US" sz="4400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MOT Categorization</a:t>
            </a:r>
            <a:r>
              <a:rPr lang="en-US" sz="2400" b="0" strike="noStrike" spc="-1" dirty="0" smtClean="0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endParaRPr lang="en-US" sz="2400" b="0" strike="noStrike" spc="-1" dirty="0">
              <a:latin typeface="Arial"/>
            </a:endParaRPr>
          </a:p>
        </p:txBody>
      </p:sp>
      <p:sp>
        <p:nvSpPr>
          <p:cNvPr id="475" name="CustomShape 4"/>
          <p:cNvSpPr/>
          <p:nvPr/>
        </p:nvSpPr>
        <p:spPr>
          <a:xfrm>
            <a:off x="7452720" y="-1518840"/>
            <a:ext cx="4036680" cy="922680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60000" spc="-1" dirty="0">
                <a:solidFill>
                  <a:srgbClr val="004F8A"/>
                </a:solidFill>
                <a:latin typeface="Calibri"/>
                <a:ea typeface="微軟正黑體"/>
              </a:rPr>
              <a:t>2</a:t>
            </a:r>
            <a:endParaRPr lang="en-US" sz="60000" b="0" strike="noStrike" spc="-1" dirty="0">
              <a:latin typeface="Arial"/>
            </a:endParaRPr>
          </a:p>
        </p:txBody>
      </p:sp>
      <p:sp>
        <p:nvSpPr>
          <p:cNvPr id="476" name="Line 5"/>
          <p:cNvSpPr/>
          <p:nvPr/>
        </p:nvSpPr>
        <p:spPr>
          <a:xfrm>
            <a:off x="0" y="2971800"/>
            <a:ext cx="5892480" cy="360"/>
          </a:xfrm>
          <a:prstGeom prst="line">
            <a:avLst/>
          </a:prstGeom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7" name="Line 6"/>
          <p:cNvSpPr/>
          <p:nvPr/>
        </p:nvSpPr>
        <p:spPr>
          <a:xfrm>
            <a:off x="0" y="3873240"/>
            <a:ext cx="5689440" cy="360"/>
          </a:xfrm>
          <a:prstGeom prst="line">
            <a:avLst/>
          </a:prstGeom>
          <a:ln w="6480" cap="rnd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  <p:extLst>
      <p:ext uri="{BB962C8B-B14F-4D97-AF65-F5344CB8AC3E}">
        <p14:creationId xmlns:p14="http://schemas.microsoft.com/office/powerpoint/2010/main" val="2336949440"/>
      </p:ext>
    </p:extLst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1096200" y="160135"/>
            <a:ext cx="10248480" cy="905040"/>
          </a:xfrm>
          <a:prstGeom prst="rect">
            <a:avLst/>
          </a:prstGeom>
          <a:noFill/>
          <a:ln w="93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/>
          <a:lstStyle/>
          <a:p>
            <a:pPr>
              <a:lnSpc>
                <a:spcPct val="90000"/>
              </a:lnSpc>
            </a:pPr>
            <a:r>
              <a:rPr lang="en-US" sz="3600" b="1" strike="noStrike" spc="-1" dirty="0" smtClean="0">
                <a:solidFill>
                  <a:srgbClr val="000000"/>
                </a:solidFill>
                <a:latin typeface="微软雅黑"/>
                <a:ea typeface="微软雅黑"/>
              </a:rPr>
              <a:t>2.0 MOT Categorization</a:t>
            </a:r>
            <a:endParaRPr lang="en-US" sz="3600" b="0" strike="noStrike" spc="-1" dirty="0">
              <a:latin typeface="Arial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/>
          </p:nvPr>
        </p:nvSpPr>
        <p:spPr>
          <a:xfrm>
            <a:off x="842812" y="1258553"/>
            <a:ext cx="10063888" cy="3750025"/>
          </a:xfrm>
        </p:spPr>
        <p:txBody>
          <a:bodyPr>
            <a:noAutofit/>
          </a:bodyPr>
          <a:lstStyle/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Model-free Method </a:t>
            </a:r>
          </a:p>
          <a:p>
            <a:pPr marL="457200" lvl="1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endParaRPr lang="en-US" altLang="zh-CN" sz="500" dirty="0" smtClean="0"/>
          </a:p>
          <a:p>
            <a:pPr marL="4572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p"/>
            </a:pPr>
            <a:r>
              <a:rPr lang="en-US" altLang="zh-CN" sz="2800" dirty="0" smtClean="0"/>
              <a:t>Tracking-by-Detection Method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Offline Learning 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Online Learning </a:t>
            </a:r>
          </a:p>
          <a:p>
            <a:pPr marL="914400" indent="-457200">
              <a:lnSpc>
                <a:spcPct val="125000"/>
              </a:lnSpc>
              <a:buClr>
                <a:schemeClr val="accent5"/>
              </a:buClr>
              <a:buFont typeface="Wingdings" panose="05000000000000000000" pitchFamily="2" charset="2"/>
              <a:buChar char="n"/>
            </a:pPr>
            <a:r>
              <a:rPr lang="en-US" altLang="zh-CN" sz="2400" dirty="0" smtClean="0"/>
              <a:t>Near-online Learning</a:t>
            </a:r>
            <a:endParaRPr lang="en-US" altLang="zh-CN" sz="2400" dirty="0"/>
          </a:p>
          <a:p>
            <a:pPr lvl="1" indent="457200">
              <a:buClr>
                <a:schemeClr val="accent5"/>
              </a:buClr>
              <a:buFont typeface="Wingdings" panose="05000000000000000000" pitchFamily="2" charset="2"/>
              <a:buChar char="p"/>
            </a:pP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2828" y="2110626"/>
            <a:ext cx="4766631" cy="289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83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5285</TotalTime>
  <Words>1947</Words>
  <Application>Microsoft Office PowerPoint</Application>
  <PresentationFormat>宽屏</PresentationFormat>
  <Paragraphs>239</Paragraphs>
  <Slides>60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60</vt:i4>
      </vt:variant>
    </vt:vector>
  </HeadingPairs>
  <TitlesOfParts>
    <vt:vector size="74" baseType="lpstr">
      <vt:lpstr>DejaVu Sans</vt:lpstr>
      <vt:lpstr>微軟正黑體</vt:lpstr>
      <vt:lpstr>Microsoft YaHei</vt:lpstr>
      <vt:lpstr>Microsoft YaHei</vt:lpstr>
      <vt:lpstr>Arial</vt:lpstr>
      <vt:lpstr>Calibri</vt:lpstr>
      <vt:lpstr>Symbol</vt:lpstr>
      <vt:lpstr>Times New Roman</vt:lpstr>
      <vt:lpstr>Wingdings</vt:lpstr>
      <vt:lpstr>Office Theme</vt:lpstr>
      <vt:lpstr>Office Theme</vt:lpstr>
      <vt:lpstr>Office Theme</vt:lpstr>
      <vt:lpstr>Office Theme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Ryan Lee</dc:creator>
  <dc:description/>
  <cp:lastModifiedBy>ZZH</cp:lastModifiedBy>
  <cp:revision>236</cp:revision>
  <dcterms:created xsi:type="dcterms:W3CDTF">2014-04-01T11:22:20Z</dcterms:created>
  <dcterms:modified xsi:type="dcterms:W3CDTF">2019-02-28T10:50:23Z</dcterms:modified>
  <dc:language>en-US</dc:language>
</cp:coreProperties>
</file>